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35763" cy="98663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T Sans" panose="020B0604020202020204" charset="-52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Kw1HfH0rH+EkrXp1fEv9Dtqwe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4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1286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3:notes"/>
          <p:cNvSpPr txBox="1">
            <a:spLocks noGrp="1"/>
          </p:cNvSpPr>
          <p:nvPr>
            <p:ph type="sldNum" idx="12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4:notes"/>
          <p:cNvSpPr txBox="1">
            <a:spLocks noGrp="1"/>
          </p:cNvSpPr>
          <p:nvPr>
            <p:ph type="sldNum" idx="12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5:notes"/>
          <p:cNvSpPr txBox="1">
            <a:spLocks noGrp="1"/>
          </p:cNvSpPr>
          <p:nvPr>
            <p:ph type="sldNum" idx="12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7:notes"/>
          <p:cNvSpPr txBox="1">
            <a:spLocks noGrp="1"/>
          </p:cNvSpPr>
          <p:nvPr>
            <p:ph type="sldNum" idx="12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g"/><Relationship Id="rId3" Type="http://schemas.openxmlformats.org/officeDocument/2006/relationships/image" Target="../media/image17.png"/><Relationship Id="rId7" Type="http://schemas.openxmlformats.org/officeDocument/2006/relationships/image" Target="../media/image25.jp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rce.perm" TargetMode="External"/><Relationship Id="rId5" Type="http://schemas.openxmlformats.org/officeDocument/2006/relationships/hyperlink" Target="https://vk.com/rce.perm" TargetMode="Externa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t.me/RCEperm" TargetMode="External"/><Relationship Id="rId7" Type="http://schemas.openxmlformats.org/officeDocument/2006/relationships/hyperlink" Target="https://www.facebook.com/rce.per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6.png"/><Relationship Id="rId5" Type="http://schemas.openxmlformats.org/officeDocument/2006/relationships/hyperlink" Target="https://vk.com/rce.perm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hyperlink" Target="https://www.instagram.com/rce_permkra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2161789" y="5760376"/>
            <a:ext cx="717225" cy="549950"/>
            <a:chOff x="2738539" y="5806401"/>
            <a:chExt cx="717225" cy="549950"/>
          </a:xfrm>
        </p:grpSpPr>
        <p:pic>
          <p:nvPicPr>
            <p:cNvPr id="90" name="Google Shape;90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31764" y="5806401"/>
              <a:ext cx="409539" cy="5460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1" name="Google Shape;91;p1"/>
            <p:cNvCxnSpPr/>
            <p:nvPr/>
          </p:nvCxnSpPr>
          <p:spPr>
            <a:xfrm>
              <a:off x="2738539" y="6356351"/>
              <a:ext cx="717225" cy="0"/>
            </a:xfrm>
            <a:prstGeom prst="straightConnector1">
              <a:avLst/>
            </a:prstGeom>
            <a:noFill/>
            <a:ln w="25400" cap="flat" cmpd="sng">
              <a:solidFill>
                <a:srgbClr val="3C3C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078"/>
                </a:srgbClr>
              </a:outerShdw>
            </a:effectLst>
          </p:spPr>
        </p:cxnSp>
      </p:grpSp>
      <p:grpSp>
        <p:nvGrpSpPr>
          <p:cNvPr id="92" name="Google Shape;92;p1"/>
          <p:cNvGrpSpPr/>
          <p:nvPr/>
        </p:nvGrpSpPr>
        <p:grpSpPr>
          <a:xfrm>
            <a:off x="1306928" y="5609154"/>
            <a:ext cx="987874" cy="745892"/>
            <a:chOff x="1883678" y="5655179"/>
            <a:chExt cx="987874" cy="745892"/>
          </a:xfrm>
        </p:grpSpPr>
        <p:cxnSp>
          <p:nvCxnSpPr>
            <p:cNvPr id="93" name="Google Shape;93;p1"/>
            <p:cNvCxnSpPr/>
            <p:nvPr/>
          </p:nvCxnSpPr>
          <p:spPr>
            <a:xfrm>
              <a:off x="1883678" y="6389537"/>
              <a:ext cx="987874" cy="0"/>
            </a:xfrm>
            <a:prstGeom prst="straightConnector1">
              <a:avLst/>
            </a:prstGeom>
            <a:noFill/>
            <a:ln w="25400" cap="flat" cmpd="sng">
              <a:solidFill>
                <a:srgbClr val="3C3C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078"/>
                </a:srgbClr>
              </a:outerShdw>
            </a:effectLst>
          </p:spPr>
        </p:cxnSp>
        <p:pic>
          <p:nvPicPr>
            <p:cNvPr id="94" name="Google Shape;94;p1"/>
            <p:cNvPicPr preferRelativeResize="0"/>
            <p:nvPr/>
          </p:nvPicPr>
          <p:blipFill rotWithShape="1">
            <a:blip r:embed="rId4">
              <a:alphaModFix/>
            </a:blip>
            <a:srcRect r="2321" b="4073"/>
            <a:stretch/>
          </p:blipFill>
          <p:spPr>
            <a:xfrm>
              <a:off x="1883678" y="5655179"/>
              <a:ext cx="569639" cy="74589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5" name="Google Shape;95;p1"/>
          <p:cNvCxnSpPr/>
          <p:nvPr/>
        </p:nvCxnSpPr>
        <p:spPr>
          <a:xfrm>
            <a:off x="2858045" y="6135355"/>
            <a:ext cx="717300" cy="0"/>
          </a:xfrm>
          <a:prstGeom prst="straightConnector1">
            <a:avLst/>
          </a:prstGeom>
          <a:noFill/>
          <a:ln w="25400" cap="flat" cmpd="sng">
            <a:solidFill>
              <a:srgbClr val="3C3C3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grpSp>
        <p:nvGrpSpPr>
          <p:cNvPr id="96" name="Google Shape;96;p1"/>
          <p:cNvGrpSpPr/>
          <p:nvPr/>
        </p:nvGrpSpPr>
        <p:grpSpPr>
          <a:xfrm>
            <a:off x="2858044" y="5533704"/>
            <a:ext cx="717225" cy="811941"/>
            <a:chOff x="3434794" y="5579729"/>
            <a:chExt cx="717225" cy="811941"/>
          </a:xfrm>
        </p:grpSpPr>
        <p:pic>
          <p:nvPicPr>
            <p:cNvPr id="97" name="Google Shape;97;p1"/>
            <p:cNvPicPr preferRelativeResize="0"/>
            <p:nvPr/>
          </p:nvPicPr>
          <p:blipFill rotWithShape="1">
            <a:blip r:embed="rId5">
              <a:alphaModFix/>
            </a:blip>
            <a:srcRect l="28528" t="54212" r="40488" b="40622"/>
            <a:stretch/>
          </p:blipFill>
          <p:spPr>
            <a:xfrm rot="10800000">
              <a:off x="3434794" y="6232285"/>
              <a:ext cx="717225" cy="159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20902" y="5579729"/>
              <a:ext cx="560302" cy="6151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9" name="Google Shape;99;p1"/>
          <p:cNvGrpSpPr/>
          <p:nvPr/>
        </p:nvGrpSpPr>
        <p:grpSpPr>
          <a:xfrm>
            <a:off x="3491795" y="5720888"/>
            <a:ext cx="906600" cy="645141"/>
            <a:chOff x="4068545" y="5766913"/>
            <a:chExt cx="906600" cy="645141"/>
          </a:xfrm>
        </p:grpSpPr>
        <p:cxnSp>
          <p:nvCxnSpPr>
            <p:cNvPr id="100" name="Google Shape;100;p1"/>
            <p:cNvCxnSpPr/>
            <p:nvPr/>
          </p:nvCxnSpPr>
          <p:spPr>
            <a:xfrm>
              <a:off x="4068545" y="6412054"/>
              <a:ext cx="906600" cy="0"/>
            </a:xfrm>
            <a:prstGeom prst="straightConnector1">
              <a:avLst/>
            </a:prstGeom>
            <a:noFill/>
            <a:ln w="25400" cap="flat" cmpd="sng">
              <a:solidFill>
                <a:srgbClr val="3C3C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078"/>
                </a:srgbClr>
              </a:outerShdw>
            </a:effectLst>
          </p:spPr>
        </p:cxnSp>
        <p:pic>
          <p:nvPicPr>
            <p:cNvPr id="101" name="Google Shape;101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85533" y="5766913"/>
              <a:ext cx="472625" cy="62502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2" name="Google Shape;102;p1"/>
          <p:cNvCxnSpPr/>
          <p:nvPr/>
        </p:nvCxnSpPr>
        <p:spPr>
          <a:xfrm>
            <a:off x="7709214" y="6380320"/>
            <a:ext cx="870000" cy="0"/>
          </a:xfrm>
          <a:prstGeom prst="straightConnector1">
            <a:avLst/>
          </a:prstGeom>
          <a:noFill/>
          <a:ln w="25400" cap="flat" cmpd="sng">
            <a:solidFill>
              <a:srgbClr val="3C3C3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cxnSp>
        <p:nvCxnSpPr>
          <p:cNvPr id="103" name="Google Shape;103;p1"/>
          <p:cNvCxnSpPr/>
          <p:nvPr/>
        </p:nvCxnSpPr>
        <p:spPr>
          <a:xfrm>
            <a:off x="9272600" y="6386525"/>
            <a:ext cx="1006200" cy="900"/>
          </a:xfrm>
          <a:prstGeom prst="straightConnector1">
            <a:avLst/>
          </a:prstGeom>
          <a:noFill/>
          <a:ln w="25400" cap="flat" cmpd="sng">
            <a:solidFill>
              <a:srgbClr val="3C3C3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cxnSp>
        <p:nvCxnSpPr>
          <p:cNvPr id="104" name="Google Shape;104;p1"/>
          <p:cNvCxnSpPr/>
          <p:nvPr/>
        </p:nvCxnSpPr>
        <p:spPr>
          <a:xfrm rot="10800000" flipH="1">
            <a:off x="406682" y="6472188"/>
            <a:ext cx="11009100" cy="20700"/>
          </a:xfrm>
          <a:prstGeom prst="straightConnector1">
            <a:avLst/>
          </a:prstGeom>
          <a:noFill/>
          <a:ln w="38100" cap="flat" cmpd="sng">
            <a:solidFill>
              <a:srgbClr val="3C3C3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pic>
        <p:nvPicPr>
          <p:cNvPr id="105" name="Google Shape;105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77088" y="5645390"/>
            <a:ext cx="461298" cy="511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"/>
          <p:cNvCxnSpPr/>
          <p:nvPr/>
        </p:nvCxnSpPr>
        <p:spPr>
          <a:xfrm>
            <a:off x="6000064" y="6156729"/>
            <a:ext cx="826587" cy="0"/>
          </a:xfrm>
          <a:prstGeom prst="straightConnector1">
            <a:avLst/>
          </a:prstGeom>
          <a:noFill/>
          <a:ln w="25400" cap="flat" cmpd="sng">
            <a:solidFill>
              <a:srgbClr val="3C3C3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pic>
        <p:nvPicPr>
          <p:cNvPr id="107" name="Google Shape;107;p1"/>
          <p:cNvPicPr preferRelativeResize="0"/>
          <p:nvPr/>
        </p:nvPicPr>
        <p:blipFill rotWithShape="1">
          <a:blip r:embed="rId9">
            <a:alphaModFix/>
          </a:blip>
          <a:srcRect l="28528" t="55164" r="41787" b="40620"/>
          <a:stretch/>
        </p:blipFill>
        <p:spPr>
          <a:xfrm rot="10800000">
            <a:off x="6000074" y="6259229"/>
            <a:ext cx="826730" cy="7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9">
            <a:alphaModFix/>
          </a:blip>
          <a:srcRect l="28528" t="55164" r="41787" b="40620"/>
          <a:stretch/>
        </p:blipFill>
        <p:spPr>
          <a:xfrm rot="10800000">
            <a:off x="8671379" y="6292469"/>
            <a:ext cx="517990" cy="980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"/>
          <p:cNvGrpSpPr/>
          <p:nvPr/>
        </p:nvGrpSpPr>
        <p:grpSpPr>
          <a:xfrm>
            <a:off x="4788100" y="5526325"/>
            <a:ext cx="569650" cy="569650"/>
            <a:chOff x="5702375" y="5611725"/>
            <a:chExt cx="569650" cy="569650"/>
          </a:xfrm>
        </p:grpSpPr>
        <p:cxnSp>
          <p:nvCxnSpPr>
            <p:cNvPr id="110" name="Google Shape;110;p1"/>
            <p:cNvCxnSpPr/>
            <p:nvPr/>
          </p:nvCxnSpPr>
          <p:spPr>
            <a:xfrm>
              <a:off x="5752946" y="6181368"/>
              <a:ext cx="470100" cy="0"/>
            </a:xfrm>
            <a:prstGeom prst="straightConnector1">
              <a:avLst/>
            </a:prstGeom>
            <a:noFill/>
            <a:ln w="25400" cap="flat" cmpd="sng">
              <a:solidFill>
                <a:srgbClr val="3C3C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078"/>
                </a:srgbClr>
              </a:outerShdw>
            </a:effectLst>
          </p:spPr>
        </p:cxnSp>
        <p:pic>
          <p:nvPicPr>
            <p:cNvPr id="111" name="Google Shape;111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702375" y="5611725"/>
              <a:ext cx="569650" cy="569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" name="Google Shape;112;p1"/>
          <p:cNvGrpSpPr/>
          <p:nvPr/>
        </p:nvGrpSpPr>
        <p:grpSpPr>
          <a:xfrm>
            <a:off x="4331279" y="5692551"/>
            <a:ext cx="474600" cy="579079"/>
            <a:chOff x="4963054" y="5738589"/>
            <a:chExt cx="474600" cy="579079"/>
          </a:xfrm>
        </p:grpSpPr>
        <p:cxnSp>
          <p:nvCxnSpPr>
            <p:cNvPr id="113" name="Google Shape;113;p1"/>
            <p:cNvCxnSpPr/>
            <p:nvPr/>
          </p:nvCxnSpPr>
          <p:spPr>
            <a:xfrm>
              <a:off x="4963054" y="6285169"/>
              <a:ext cx="474600" cy="0"/>
            </a:xfrm>
            <a:prstGeom prst="straightConnector1">
              <a:avLst/>
            </a:prstGeom>
            <a:noFill/>
            <a:ln w="25400" cap="flat" cmpd="sng">
              <a:solidFill>
                <a:srgbClr val="3C3C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078"/>
                </a:srgbClr>
              </a:outerShdw>
            </a:effectLst>
          </p:spPr>
        </p:cxnSp>
        <p:pic>
          <p:nvPicPr>
            <p:cNvPr id="114" name="Google Shape;114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983209" y="5738589"/>
              <a:ext cx="434310" cy="5790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" name="Google Shape;115;p1"/>
          <p:cNvGrpSpPr/>
          <p:nvPr/>
        </p:nvGrpSpPr>
        <p:grpSpPr>
          <a:xfrm>
            <a:off x="5279122" y="5816365"/>
            <a:ext cx="846594" cy="549972"/>
            <a:chOff x="6300623" y="5950706"/>
            <a:chExt cx="730200" cy="461348"/>
          </a:xfrm>
        </p:grpSpPr>
        <p:cxnSp>
          <p:nvCxnSpPr>
            <p:cNvPr id="116" name="Google Shape;116;p1"/>
            <p:cNvCxnSpPr/>
            <p:nvPr/>
          </p:nvCxnSpPr>
          <p:spPr>
            <a:xfrm>
              <a:off x="6300623" y="6412044"/>
              <a:ext cx="730200" cy="0"/>
            </a:xfrm>
            <a:prstGeom prst="straightConnector1">
              <a:avLst/>
            </a:prstGeom>
            <a:noFill/>
            <a:ln w="25400" cap="flat" cmpd="sng">
              <a:solidFill>
                <a:srgbClr val="3C3C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078"/>
                </a:srgbClr>
              </a:outerShdw>
            </a:effectLst>
          </p:spPr>
        </p:cxnSp>
        <p:grpSp>
          <p:nvGrpSpPr>
            <p:cNvPr id="117" name="Google Shape;117;p1"/>
            <p:cNvGrpSpPr/>
            <p:nvPr/>
          </p:nvGrpSpPr>
          <p:grpSpPr>
            <a:xfrm>
              <a:off x="6395665" y="5950706"/>
              <a:ext cx="540105" cy="461348"/>
              <a:chOff x="3554028" y="5510149"/>
              <a:chExt cx="441912" cy="376027"/>
            </a:xfrm>
          </p:grpSpPr>
          <p:pic>
            <p:nvPicPr>
              <p:cNvPr id="118" name="Google Shape;118;p1"/>
              <p:cNvPicPr preferRelativeResize="0"/>
              <p:nvPr/>
            </p:nvPicPr>
            <p:blipFill rotWithShape="1">
              <a:blip r:embed="rId12">
                <a:alphaModFix/>
              </a:blip>
              <a:srcRect t="11671"/>
              <a:stretch/>
            </p:blipFill>
            <p:spPr>
              <a:xfrm>
                <a:off x="3554028" y="5519738"/>
                <a:ext cx="441912" cy="3664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9" name="Google Shape;119;p1"/>
              <p:cNvSpPr/>
              <p:nvPr/>
            </p:nvSpPr>
            <p:spPr>
              <a:xfrm>
                <a:off x="3793971" y="5510149"/>
                <a:ext cx="201969" cy="68020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0" name="Google Shape;12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51051" y="5739843"/>
            <a:ext cx="480355" cy="640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"/>
          <p:cNvGrpSpPr/>
          <p:nvPr/>
        </p:nvGrpSpPr>
        <p:grpSpPr>
          <a:xfrm>
            <a:off x="10149278" y="5528196"/>
            <a:ext cx="846600" cy="691263"/>
            <a:chOff x="10304378" y="5486146"/>
            <a:chExt cx="846600" cy="691263"/>
          </a:xfrm>
        </p:grpSpPr>
        <p:cxnSp>
          <p:nvCxnSpPr>
            <p:cNvPr id="122" name="Google Shape;122;p1"/>
            <p:cNvCxnSpPr/>
            <p:nvPr/>
          </p:nvCxnSpPr>
          <p:spPr>
            <a:xfrm>
              <a:off x="10304378" y="6177388"/>
              <a:ext cx="846600" cy="0"/>
            </a:xfrm>
            <a:prstGeom prst="straightConnector1">
              <a:avLst/>
            </a:prstGeom>
            <a:noFill/>
            <a:ln w="25400" cap="flat" cmpd="sng">
              <a:solidFill>
                <a:srgbClr val="3C3C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078"/>
                </a:srgbClr>
              </a:outerShdw>
            </a:effectLst>
          </p:spPr>
        </p:cxnSp>
        <p:pic>
          <p:nvPicPr>
            <p:cNvPr id="123" name="Google Shape;123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0436013" y="5486146"/>
              <a:ext cx="518447" cy="6912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Google Shape;124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528580" y="5825220"/>
            <a:ext cx="524396" cy="5622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"/>
          <p:cNvCxnSpPr/>
          <p:nvPr/>
        </p:nvCxnSpPr>
        <p:spPr>
          <a:xfrm>
            <a:off x="6682325" y="6127032"/>
            <a:ext cx="1026900" cy="0"/>
          </a:xfrm>
          <a:prstGeom prst="straightConnector1">
            <a:avLst/>
          </a:prstGeom>
          <a:noFill/>
          <a:ln w="25400" cap="flat" cmpd="sng">
            <a:solidFill>
              <a:srgbClr val="3C3C3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pic>
        <p:nvPicPr>
          <p:cNvPr id="126" name="Google Shape;126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927424" y="5470516"/>
            <a:ext cx="497304" cy="663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8428487" y="5557568"/>
            <a:ext cx="1003800" cy="632499"/>
            <a:chOff x="8428487" y="5557568"/>
            <a:chExt cx="1003800" cy="632499"/>
          </a:xfrm>
        </p:grpSpPr>
        <p:cxnSp>
          <p:nvCxnSpPr>
            <p:cNvPr id="128" name="Google Shape;128;p1"/>
            <p:cNvCxnSpPr/>
            <p:nvPr/>
          </p:nvCxnSpPr>
          <p:spPr>
            <a:xfrm>
              <a:off x="8428487" y="6172739"/>
              <a:ext cx="1003800" cy="0"/>
            </a:xfrm>
            <a:prstGeom prst="straightConnector1">
              <a:avLst/>
            </a:prstGeom>
            <a:noFill/>
            <a:ln w="25400" cap="flat" cmpd="sng">
              <a:solidFill>
                <a:srgbClr val="3C3C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078"/>
                </a:srgbClr>
              </a:outerShdw>
            </a:effectLst>
          </p:spPr>
        </p:cxnSp>
        <p:pic>
          <p:nvPicPr>
            <p:cNvPr id="129" name="Google Shape;129;p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8692076" y="5557568"/>
              <a:ext cx="474375" cy="632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1"/>
          <p:cNvSpPr txBox="1"/>
          <p:nvPr/>
        </p:nvSpPr>
        <p:spPr>
          <a:xfrm>
            <a:off x="2179634" y="2567668"/>
            <a:ext cx="8524878" cy="88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0B5587"/>
                </a:solidFill>
                <a:latin typeface="PT Sans"/>
                <a:ea typeface="PT Sans"/>
                <a:cs typeface="PT Sans"/>
                <a:sym typeface="PT Sans"/>
              </a:rPr>
              <a:t>Оператор по решению технологических </a:t>
            </a:r>
            <a:br>
              <a:rPr lang="ru-RU" sz="3200" b="1" i="0" u="none" strike="noStrike" cap="none">
                <a:solidFill>
                  <a:srgbClr val="0B5587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3200" b="1" i="0" u="none" strike="noStrike" cap="none">
                <a:solidFill>
                  <a:srgbClr val="0B5587"/>
                </a:solidFill>
                <a:latin typeface="PT Sans"/>
                <a:ea typeface="PT Sans"/>
                <a:cs typeface="PT Sans"/>
                <a:sym typeface="PT Sans"/>
              </a:rPr>
              <a:t>и инженерных задач промышленности</a:t>
            </a:r>
            <a:endParaRPr sz="2800" b="1" i="0" u="none" strike="noStrike" cap="none">
              <a:solidFill>
                <a:srgbClr val="0B5587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31" name="Google Shape;131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61446" y="611909"/>
            <a:ext cx="6363590" cy="128254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"/>
          <p:cNvSpPr/>
          <p:nvPr/>
        </p:nvSpPr>
        <p:spPr>
          <a:xfrm>
            <a:off x="2197952" y="3889756"/>
            <a:ext cx="7652217" cy="4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Директор – Пономарев Михаил Владимирович </a:t>
            </a:r>
            <a:endParaRPr sz="2400" b="0" i="0" u="none" strike="noStrike" cap="none">
              <a:solidFill>
                <a:srgbClr val="3F3F3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33" name="Google Shape;133;p1"/>
          <p:cNvPicPr preferRelativeResize="0"/>
          <p:nvPr/>
        </p:nvPicPr>
        <p:blipFill rotWithShape="1">
          <a:blip r:embed="rId9">
            <a:alphaModFix/>
          </a:blip>
          <a:srcRect l="28528" t="55164" r="41788" b="40620"/>
          <a:stretch/>
        </p:blipFill>
        <p:spPr>
          <a:xfrm rot="10800000">
            <a:off x="6842361" y="6259229"/>
            <a:ext cx="826729" cy="7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/>
          <p:nvPr/>
        </p:nvSpPr>
        <p:spPr>
          <a:xfrm>
            <a:off x="1381095" y="413794"/>
            <a:ext cx="68580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366092"/>
                </a:solidFill>
                <a:latin typeface="PT Sans"/>
                <a:ea typeface="PT Sans"/>
                <a:cs typeface="PT Sans"/>
                <a:sym typeface="PT Sans"/>
              </a:rPr>
              <a:t>Многофункциональный технологический центр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951" y="53813"/>
            <a:ext cx="1008111" cy="6419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"/>
          <p:cNvGrpSpPr/>
          <p:nvPr/>
        </p:nvGrpSpPr>
        <p:grpSpPr>
          <a:xfrm>
            <a:off x="1381095" y="854697"/>
            <a:ext cx="7976784" cy="5256584"/>
            <a:chOff x="2123945" y="908720"/>
            <a:chExt cx="7976784" cy="5256584"/>
          </a:xfrm>
        </p:grpSpPr>
        <p:pic>
          <p:nvPicPr>
            <p:cNvPr id="141" name="Google Shape;141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35559" y="908720"/>
              <a:ext cx="7965170" cy="5256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"/>
            <p:cNvPicPr preferRelativeResize="0"/>
            <p:nvPr/>
          </p:nvPicPr>
          <p:blipFill rotWithShape="1">
            <a:blip r:embed="rId4">
              <a:alphaModFix/>
            </a:blip>
            <a:srcRect l="215" t="71233" r="59103"/>
            <a:stretch/>
          </p:blipFill>
          <p:spPr>
            <a:xfrm>
              <a:off x="2123945" y="4437112"/>
              <a:ext cx="3240360" cy="15121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2"/>
          <p:cNvSpPr txBox="1"/>
          <p:nvPr/>
        </p:nvSpPr>
        <p:spPr>
          <a:xfrm>
            <a:off x="1381095" y="6405854"/>
            <a:ext cx="3001075" cy="3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6609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0" y="6244650"/>
            <a:ext cx="12191999" cy="627172"/>
            <a:chOff x="2678" y="-2017"/>
            <a:chExt cx="9138642" cy="564518"/>
          </a:xfrm>
        </p:grpSpPr>
        <p:sp>
          <p:nvSpPr>
            <p:cNvPr id="145" name="Google Shape;145;p2"/>
            <p:cNvSpPr/>
            <p:nvPr/>
          </p:nvSpPr>
          <p:spPr>
            <a:xfrm>
              <a:off x="2678" y="0"/>
              <a:ext cx="2687835" cy="562501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0B5587"/>
                </a:gs>
                <a:gs pos="100000">
                  <a:srgbClr val="D43549"/>
                </a:gs>
              </a:gsLst>
              <a:lin ang="270000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 txBox="1"/>
            <p:nvPr/>
          </p:nvSpPr>
          <p:spPr>
            <a:xfrm>
              <a:off x="2678" y="0"/>
              <a:ext cx="2547210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Многофункциональный технологический центр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453575" y="0"/>
              <a:ext cx="2387207" cy="562501"/>
            </a:xfrm>
            <a:prstGeom prst="chevron">
              <a:avLst>
                <a:gd name="adj" fmla="val 50000"/>
              </a:avLst>
            </a:prstGeom>
            <a:solidFill>
              <a:srgbClr val="0B558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 txBox="1"/>
            <p:nvPr/>
          </p:nvSpPr>
          <p:spPr>
            <a:xfrm>
              <a:off x="2434197" y="-2017"/>
              <a:ext cx="2125334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Промышленная кооперация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03216" y="0"/>
              <a:ext cx="2687835" cy="562501"/>
            </a:xfrm>
            <a:prstGeom prst="chevron">
              <a:avLst>
                <a:gd name="adj" fmla="val 50000"/>
              </a:avLst>
            </a:prstGeom>
            <a:solidFill>
              <a:srgbClr val="0B558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 txBox="1"/>
            <p:nvPr/>
          </p:nvSpPr>
          <p:spPr>
            <a:xfrm>
              <a:off x="4322594" y="0"/>
              <a:ext cx="2387207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Цифровые технологии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453485" y="0"/>
              <a:ext cx="2687835" cy="562501"/>
            </a:xfrm>
            <a:prstGeom prst="chevron">
              <a:avLst>
                <a:gd name="adj" fmla="val 50000"/>
              </a:avLst>
            </a:prstGeom>
            <a:solidFill>
              <a:srgbClr val="0B558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 txBox="1"/>
            <p:nvPr/>
          </p:nvSpPr>
          <p:spPr>
            <a:xfrm>
              <a:off x="6734736" y="0"/>
              <a:ext cx="2125334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Повышение производительности труда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"/>
          <p:cNvSpPr txBox="1"/>
          <p:nvPr/>
        </p:nvSpPr>
        <p:spPr>
          <a:xfrm>
            <a:off x="11158329" y="66033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1381095" y="413794"/>
            <a:ext cx="68580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366092"/>
                </a:solidFill>
                <a:latin typeface="PT Sans"/>
                <a:ea typeface="PT Sans"/>
                <a:cs typeface="PT Sans"/>
                <a:sym typeface="PT Sans"/>
              </a:rPr>
              <a:t>Итоги работы по промышленной кооперации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951" y="53813"/>
            <a:ext cx="1008111" cy="64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973" y="2857510"/>
            <a:ext cx="3081932" cy="2825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3"/>
          <p:cNvGrpSpPr/>
          <p:nvPr/>
        </p:nvGrpSpPr>
        <p:grpSpPr>
          <a:xfrm>
            <a:off x="-2210378" y="235925"/>
            <a:ext cx="13658661" cy="7219813"/>
            <a:chOff x="-3123343" y="195527"/>
            <a:chExt cx="13658661" cy="7219813"/>
          </a:xfrm>
        </p:grpSpPr>
        <p:grpSp>
          <p:nvGrpSpPr>
            <p:cNvPr id="163" name="Google Shape;163;p3"/>
            <p:cNvGrpSpPr/>
            <p:nvPr/>
          </p:nvGrpSpPr>
          <p:grpSpPr>
            <a:xfrm>
              <a:off x="-3123343" y="195527"/>
              <a:ext cx="12350956" cy="7202902"/>
              <a:chOff x="-2187395" y="98688"/>
              <a:chExt cx="12936370" cy="7061962"/>
            </a:xfrm>
          </p:grpSpPr>
          <p:grpSp>
            <p:nvGrpSpPr>
              <p:cNvPr id="164" name="Google Shape;164;p3"/>
              <p:cNvGrpSpPr/>
              <p:nvPr/>
            </p:nvGrpSpPr>
            <p:grpSpPr>
              <a:xfrm>
                <a:off x="-2187395" y="98688"/>
                <a:ext cx="12936370" cy="7061962"/>
                <a:chOff x="-2187395" y="98688"/>
                <a:chExt cx="12936370" cy="7061962"/>
              </a:xfrm>
            </p:grpSpPr>
            <p:grpSp>
              <p:nvGrpSpPr>
                <p:cNvPr id="165" name="Google Shape;165;p3"/>
                <p:cNvGrpSpPr/>
                <p:nvPr/>
              </p:nvGrpSpPr>
              <p:grpSpPr>
                <a:xfrm>
                  <a:off x="-2187395" y="98688"/>
                  <a:ext cx="12936370" cy="7061962"/>
                  <a:chOff x="-2187395" y="98688"/>
                  <a:chExt cx="12936370" cy="7061962"/>
                </a:xfrm>
              </p:grpSpPr>
              <p:grpSp>
                <p:nvGrpSpPr>
                  <p:cNvPr id="166" name="Google Shape;166;p3"/>
                  <p:cNvGrpSpPr/>
                  <p:nvPr/>
                </p:nvGrpSpPr>
                <p:grpSpPr>
                  <a:xfrm>
                    <a:off x="-2187395" y="98688"/>
                    <a:ext cx="12936370" cy="7061962"/>
                    <a:chOff x="-2187395" y="98688"/>
                    <a:chExt cx="12936370" cy="7061962"/>
                  </a:xfrm>
                </p:grpSpPr>
                <p:grpSp>
                  <p:nvGrpSpPr>
                    <p:cNvPr id="167" name="Google Shape;167;p3"/>
                    <p:cNvGrpSpPr/>
                    <p:nvPr/>
                  </p:nvGrpSpPr>
                  <p:grpSpPr>
                    <a:xfrm>
                      <a:off x="-2187395" y="98688"/>
                      <a:ext cx="12936370" cy="7061962"/>
                      <a:chOff x="-2187395" y="98688"/>
                      <a:chExt cx="12936370" cy="7061962"/>
                    </a:xfrm>
                  </p:grpSpPr>
                  <p:grpSp>
                    <p:nvGrpSpPr>
                      <p:cNvPr id="168" name="Google Shape;168;p3"/>
                      <p:cNvGrpSpPr/>
                      <p:nvPr/>
                    </p:nvGrpSpPr>
                    <p:grpSpPr>
                      <a:xfrm>
                        <a:off x="-2187395" y="98688"/>
                        <a:ext cx="12936370" cy="7061962"/>
                        <a:chOff x="-5932082" y="-907780"/>
                        <a:chExt cx="12936370" cy="7061962"/>
                      </a:xfrm>
                    </p:grpSpPr>
                    <p:sp>
                      <p:nvSpPr>
                        <p:cNvPr id="169" name="Google Shape;169;p3"/>
                        <p:cNvSpPr/>
                        <p:nvPr/>
                      </p:nvSpPr>
                      <p:spPr>
                        <a:xfrm>
                          <a:off x="-5932082" y="-907780"/>
                          <a:ext cx="7061962" cy="7061962"/>
                        </a:xfrm>
                        <a:prstGeom prst="blockArc">
                          <a:avLst>
                            <a:gd name="adj1" fmla="val 18900000"/>
                            <a:gd name="adj2" fmla="val 2700000"/>
                            <a:gd name="adj3" fmla="val 306"/>
                          </a:avLst>
                        </a:prstGeom>
                        <a:noFill/>
                        <a:ln w="25400" cap="flat" cmpd="sng">
                          <a:solidFill>
                            <a:srgbClr val="983C3A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70" name="Google Shape;170;p3"/>
                        <p:cNvSpPr/>
                        <p:nvPr/>
                      </p:nvSpPr>
                      <p:spPr>
                        <a:xfrm>
                          <a:off x="493799" y="327795"/>
                          <a:ext cx="6510489" cy="656009"/>
                        </a:xfrm>
                        <a:prstGeom prst="rect">
                          <a:avLst/>
                        </a:prstGeom>
                        <a:solidFill>
                          <a:srgbClr val="F2F2F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71" name="Google Shape;171;p3"/>
                        <p:cNvSpPr txBox="1"/>
                        <p:nvPr/>
                      </p:nvSpPr>
                      <p:spPr>
                        <a:xfrm>
                          <a:off x="493799" y="327795"/>
                          <a:ext cx="6510489" cy="656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520700" tIns="35550" rIns="35550" bIns="35550" anchor="ctr" anchorCtr="0">
                          <a:noAutofit/>
                        </a:bodyPr>
                        <a:lstStyle/>
                        <a:p>
                          <a:pPr marL="0" marR="0" lvl="0" indent="0" algn="ctr" rtl="0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ru-RU" sz="1400" b="0" i="0" u="none" strike="noStrike" cap="none">
                              <a:solidFill>
                                <a:schemeClr val="lt1"/>
                              </a:solidFill>
                              <a:latin typeface="PT Sans"/>
                              <a:ea typeface="PT Sans"/>
                              <a:cs typeface="PT Sans"/>
                              <a:sym typeface="PT Sans"/>
                            </a:rPr>
                            <a:t>Получено инженерно- технологических задач </a:t>
                          </a:r>
                          <a:endParaRPr/>
                        </a:p>
                        <a:p>
                          <a:pPr marL="0" marR="0" lvl="0" indent="0" algn="ctr" rtl="0">
                            <a:lnSpc>
                              <a:spcPct val="90000"/>
                            </a:lnSpc>
                            <a:spcBef>
                              <a:spcPts val="49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ru-RU" sz="1400" b="0" i="0" u="none" strike="noStrike" cap="none">
                              <a:solidFill>
                                <a:schemeClr val="lt1"/>
                              </a:solidFill>
                              <a:latin typeface="PT Sans"/>
                              <a:ea typeface="PT Sans"/>
                              <a:cs typeface="PT Sans"/>
                              <a:sym typeface="PT Sans"/>
                            </a:rPr>
                            <a:t>от крупных предприятий </a:t>
                          </a:r>
                          <a:endParaRPr sz="1400" b="0" i="0" u="none" strike="noStrike" cap="none">
                            <a:solidFill>
                              <a:schemeClr val="lt1"/>
                            </a:solidFill>
                            <a:latin typeface="PT Sans"/>
                            <a:ea typeface="PT Sans"/>
                            <a:cs typeface="PT Sans"/>
                            <a:sym typeface="PT Sans"/>
                          </a:endParaRPr>
                        </a:p>
                      </p:txBody>
                    </p:sp>
                    <p:sp>
                      <p:nvSpPr>
                        <p:cNvPr id="172" name="Google Shape;172;p3"/>
                        <p:cNvSpPr/>
                        <p:nvPr/>
                      </p:nvSpPr>
                      <p:spPr>
                        <a:xfrm>
                          <a:off x="83793" y="245793"/>
                          <a:ext cx="820012" cy="820012"/>
                        </a:xfrm>
                        <a:prstGeom prst="ellipse">
                          <a:avLst/>
                        </a:prstGeom>
                        <a:solidFill>
                          <a:schemeClr val="lt1"/>
                        </a:solidFill>
                        <a:ln w="25400" cap="flat" cmpd="sng">
                          <a:solidFill>
                            <a:srgbClr val="C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73" name="Google Shape;173;p3"/>
                        <p:cNvSpPr/>
                        <p:nvPr/>
                      </p:nvSpPr>
                      <p:spPr>
                        <a:xfrm>
                          <a:off x="963876" y="1311495"/>
                          <a:ext cx="6040411" cy="656009"/>
                        </a:xfrm>
                        <a:prstGeom prst="rect">
                          <a:avLst/>
                        </a:prstGeom>
                        <a:solidFill>
                          <a:srgbClr val="F2F2F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74" name="Google Shape;174;p3"/>
                        <p:cNvSpPr txBox="1"/>
                        <p:nvPr/>
                      </p:nvSpPr>
                      <p:spPr>
                        <a:xfrm>
                          <a:off x="963876" y="1311495"/>
                          <a:ext cx="6040411" cy="656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520700" tIns="35550" rIns="35550" bIns="35550" anchor="ctr" anchorCtr="0">
                          <a:noAutofit/>
                        </a:bodyPr>
                        <a:lstStyle/>
                        <a:p>
                          <a:pPr marL="0" marR="0" lvl="0" indent="0" algn="ctr" rtl="0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ru-RU" sz="1400" b="0" i="0" u="none" strike="noStrike" cap="none">
                              <a:solidFill>
                                <a:schemeClr val="lt1"/>
                              </a:solidFill>
                              <a:latin typeface="PT Sans"/>
                              <a:ea typeface="PT Sans"/>
                              <a:cs typeface="PT Sans"/>
                              <a:sym typeface="PT Sans"/>
                            </a:rPr>
                            <a:t>Представлено технических решений от пермских компаний</a:t>
                          </a:r>
                          <a:endParaRPr sz="1400" b="0" i="0" u="none" strike="noStrike" cap="none">
                            <a:solidFill>
                              <a:schemeClr val="lt1"/>
                            </a:solidFill>
                            <a:latin typeface="PT Sans"/>
                            <a:ea typeface="PT Sans"/>
                            <a:cs typeface="PT Sans"/>
                            <a:sym typeface="PT Sans"/>
                          </a:endParaRPr>
                        </a:p>
                      </p:txBody>
                    </p:sp>
                    <p:sp>
                      <p:nvSpPr>
                        <p:cNvPr id="175" name="Google Shape;175;p3"/>
                        <p:cNvSpPr/>
                        <p:nvPr/>
                      </p:nvSpPr>
                      <p:spPr>
                        <a:xfrm>
                          <a:off x="553870" y="1229494"/>
                          <a:ext cx="820012" cy="820012"/>
                        </a:xfrm>
                        <a:prstGeom prst="ellipse">
                          <a:avLst/>
                        </a:prstGeom>
                        <a:solidFill>
                          <a:schemeClr val="lt1"/>
                        </a:solidFill>
                        <a:ln w="25400" cap="flat" cmpd="sng">
                          <a:solidFill>
                            <a:srgbClr val="BF504D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76" name="Google Shape;176;p3"/>
                        <p:cNvSpPr/>
                        <p:nvPr/>
                      </p:nvSpPr>
                      <p:spPr>
                        <a:xfrm>
                          <a:off x="1108152" y="2295195"/>
                          <a:ext cx="5896135" cy="656009"/>
                        </a:xfrm>
                        <a:prstGeom prst="rect">
                          <a:avLst/>
                        </a:prstGeom>
                        <a:solidFill>
                          <a:srgbClr val="F2F2F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77" name="Google Shape;177;p3"/>
                        <p:cNvSpPr txBox="1"/>
                        <p:nvPr/>
                      </p:nvSpPr>
                      <p:spPr>
                        <a:xfrm>
                          <a:off x="1108152" y="2295195"/>
                          <a:ext cx="5896135" cy="656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520700" tIns="35550" rIns="35550" bIns="35550" anchor="ctr" anchorCtr="0">
                          <a:noAutofit/>
                        </a:bodyPr>
                        <a:lstStyle/>
                        <a:p>
                          <a:pPr marL="0" marR="0" lvl="0" indent="0" algn="ctr" rtl="0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ru-RU" sz="1400" b="0" i="0" u="none" strike="noStrike" cap="none">
                              <a:solidFill>
                                <a:schemeClr val="lt1"/>
                              </a:solidFill>
                              <a:latin typeface="PT Sans"/>
                              <a:ea typeface="PT Sans"/>
                              <a:cs typeface="PT Sans"/>
                              <a:sym typeface="PT Sans"/>
                            </a:rPr>
                            <a:t>Проведено научно-технических советов (НТС)</a:t>
                          </a:r>
                          <a:endParaRPr sz="1400" b="0" i="0" u="none" strike="noStrike" cap="none">
                            <a:solidFill>
                              <a:schemeClr val="lt1"/>
                            </a:solidFill>
                            <a:latin typeface="PT Sans"/>
                            <a:ea typeface="PT Sans"/>
                            <a:cs typeface="PT Sans"/>
                            <a:sym typeface="PT Sans"/>
                          </a:endParaRPr>
                        </a:p>
                      </p:txBody>
                    </p:sp>
                    <p:sp>
                      <p:nvSpPr>
                        <p:cNvPr id="178" name="Google Shape;178;p3"/>
                        <p:cNvSpPr/>
                        <p:nvPr/>
                      </p:nvSpPr>
                      <p:spPr>
                        <a:xfrm>
                          <a:off x="698146" y="2213194"/>
                          <a:ext cx="820012" cy="820012"/>
                        </a:xfrm>
                        <a:prstGeom prst="ellipse">
                          <a:avLst/>
                        </a:prstGeom>
                        <a:solidFill>
                          <a:schemeClr val="lt1"/>
                        </a:solidFill>
                        <a:ln w="25400" cap="flat" cmpd="sng">
                          <a:solidFill>
                            <a:srgbClr val="BF504D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79" name="Google Shape;179;p3"/>
                        <p:cNvSpPr/>
                        <p:nvPr/>
                      </p:nvSpPr>
                      <p:spPr>
                        <a:xfrm>
                          <a:off x="963876" y="3278895"/>
                          <a:ext cx="6040411" cy="656009"/>
                        </a:xfrm>
                        <a:prstGeom prst="rect">
                          <a:avLst/>
                        </a:prstGeom>
                        <a:solidFill>
                          <a:srgbClr val="F2F2F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80" name="Google Shape;180;p3"/>
                        <p:cNvSpPr txBox="1"/>
                        <p:nvPr/>
                      </p:nvSpPr>
                      <p:spPr>
                        <a:xfrm>
                          <a:off x="963876" y="3278895"/>
                          <a:ext cx="6040411" cy="656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520700" tIns="35550" rIns="35550" bIns="35550" anchor="ctr" anchorCtr="0">
                          <a:noAutofit/>
                        </a:bodyPr>
                        <a:lstStyle/>
                        <a:p>
                          <a:pPr marL="0" marR="0" lvl="0" indent="0" algn="ctr" rtl="0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r>
                            <a:rPr lang="ru-RU" sz="1400" b="0" i="0" u="none" strike="noStrike" cap="none">
                              <a:solidFill>
                                <a:schemeClr val="lt1"/>
                              </a:solidFill>
                              <a:latin typeface="PT Sans"/>
                              <a:ea typeface="PT Sans"/>
                              <a:cs typeface="PT Sans"/>
                              <a:sym typeface="PT Sans"/>
                            </a:rPr>
                            <a:t>Компаний представили решения на НТС</a:t>
                          </a:r>
                          <a:endParaRPr sz="1400" b="0" i="0" u="none" strike="noStrike" cap="none">
                            <a:solidFill>
                              <a:schemeClr val="lt1"/>
                            </a:solidFill>
                            <a:latin typeface="PT Sans"/>
                            <a:ea typeface="PT Sans"/>
                            <a:cs typeface="PT Sans"/>
                            <a:sym typeface="PT Sans"/>
                          </a:endParaRPr>
                        </a:p>
                      </p:txBody>
                    </p:sp>
                    <p:sp>
                      <p:nvSpPr>
                        <p:cNvPr id="181" name="Google Shape;181;p3"/>
                        <p:cNvSpPr/>
                        <p:nvPr/>
                      </p:nvSpPr>
                      <p:spPr>
                        <a:xfrm>
                          <a:off x="553870" y="3196894"/>
                          <a:ext cx="820012" cy="820012"/>
                        </a:xfrm>
                        <a:prstGeom prst="ellipse">
                          <a:avLst/>
                        </a:prstGeom>
                        <a:solidFill>
                          <a:schemeClr val="lt1"/>
                        </a:solidFill>
                        <a:ln w="25400" cap="flat" cmpd="sng">
                          <a:solidFill>
                            <a:srgbClr val="BF504D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82" name="Google Shape;182;p3"/>
                        <p:cNvSpPr/>
                        <p:nvPr/>
                      </p:nvSpPr>
                      <p:spPr>
                        <a:xfrm>
                          <a:off x="493799" y="4262595"/>
                          <a:ext cx="6510489" cy="656009"/>
                        </a:xfrm>
                        <a:prstGeom prst="rect">
                          <a:avLst/>
                        </a:prstGeom>
                        <a:solidFill>
                          <a:srgbClr val="F2F2F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83" name="Google Shape;183;p3"/>
                        <p:cNvSpPr txBox="1"/>
                        <p:nvPr/>
                      </p:nvSpPr>
                      <p:spPr>
                        <a:xfrm>
                          <a:off x="493799" y="4262595"/>
                          <a:ext cx="6510489" cy="656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520700" tIns="35550" rIns="35550" bIns="35550" anchor="ctr" anchorCtr="0">
                          <a:noAutofit/>
                        </a:bodyPr>
                        <a:lstStyle/>
                        <a:p>
                          <a:pPr marL="0" marR="0" lvl="0" indent="0" algn="ctr" rtl="0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r>
                            <a:rPr lang="ru-RU" sz="1400" b="0" i="0" u="none" strike="noStrike" cap="none">
                              <a:solidFill>
                                <a:schemeClr val="lt1"/>
                              </a:solidFill>
                              <a:latin typeface="PT Sans"/>
                              <a:ea typeface="PT Sans"/>
                              <a:cs typeface="PT Sans"/>
                              <a:sym typeface="PT Sans"/>
                            </a:rPr>
                            <a:t>Компаний, вовлеченных в промышленную кооперацию</a:t>
                          </a:r>
                          <a:endParaRPr sz="1400" b="0" i="0" u="none" strike="noStrike" cap="none">
                            <a:solidFill>
                              <a:schemeClr val="lt1"/>
                            </a:solidFill>
                            <a:latin typeface="PT Sans"/>
                            <a:ea typeface="PT Sans"/>
                            <a:cs typeface="PT Sans"/>
                            <a:sym typeface="PT Sans"/>
                          </a:endParaRPr>
                        </a:p>
                      </p:txBody>
                    </p:sp>
                    <p:sp>
                      <p:nvSpPr>
                        <p:cNvPr id="184" name="Google Shape;184;p3"/>
                        <p:cNvSpPr/>
                        <p:nvPr/>
                      </p:nvSpPr>
                      <p:spPr>
                        <a:xfrm>
                          <a:off x="83793" y="4180594"/>
                          <a:ext cx="820012" cy="820012"/>
                        </a:xfrm>
                        <a:prstGeom prst="ellipse">
                          <a:avLst/>
                        </a:prstGeom>
                        <a:solidFill>
                          <a:schemeClr val="lt1"/>
                        </a:solidFill>
                        <a:ln w="25400" cap="flat" cmpd="sng">
                          <a:solidFill>
                            <a:srgbClr val="BF504D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sp>
                    <p:nvSpPr>
                      <p:cNvPr id="185" name="Google Shape;185;p3"/>
                      <p:cNvSpPr txBox="1"/>
                      <p:nvPr/>
                    </p:nvSpPr>
                    <p:spPr>
                      <a:xfrm>
                        <a:off x="3909527" y="1464906"/>
                        <a:ext cx="671804" cy="338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sp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ru-RU" sz="1600" b="1" i="0" u="none" strike="noStrike" cap="none">
                            <a:solidFill>
                              <a:srgbClr val="C00000"/>
                            </a:solidFill>
                            <a:latin typeface="PT Sans"/>
                            <a:ea typeface="PT Sans"/>
                            <a:cs typeface="PT Sans"/>
                            <a:sym typeface="PT Sans"/>
                          </a:rPr>
                          <a:t>&gt;450</a:t>
                        </a:r>
                        <a:endParaRPr sz="1600" b="1" i="0" u="none" strike="noStrike" cap="none">
                          <a:solidFill>
                            <a:srgbClr val="C00000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endParaRPr>
                      </a:p>
                    </p:txBody>
                  </p:sp>
                </p:grpSp>
                <p:sp>
                  <p:nvSpPr>
                    <p:cNvPr id="186" name="Google Shape;186;p3"/>
                    <p:cNvSpPr txBox="1"/>
                    <p:nvPr/>
                  </p:nvSpPr>
                  <p:spPr>
                    <a:xfrm>
                      <a:off x="4367038" y="2453378"/>
                      <a:ext cx="671804" cy="3319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C00000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&gt;240</a:t>
                      </a:r>
                      <a:endParaRPr sz="1600" b="1" i="0" u="none" strike="noStrike" cap="none">
                        <a:solidFill>
                          <a:srgbClr val="C00000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p:txBody>
                </p:sp>
              </p:grpSp>
              <p:sp>
                <p:nvSpPr>
                  <p:cNvPr id="187" name="Google Shape;187;p3"/>
                  <p:cNvSpPr txBox="1"/>
                  <p:nvPr/>
                </p:nvSpPr>
                <p:spPr>
                  <a:xfrm>
                    <a:off x="4643234" y="3395525"/>
                    <a:ext cx="591366" cy="3319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-RU" sz="1600" b="1" i="0" u="none" strike="noStrike" cap="none">
                        <a:solidFill>
                          <a:srgbClr val="C00000"/>
                        </a:solidFill>
                        <a:latin typeface="PT Sans"/>
                        <a:ea typeface="PT Sans"/>
                        <a:cs typeface="PT Sans"/>
                        <a:sym typeface="PT Sans"/>
                      </a:rPr>
                      <a:t>&gt;30</a:t>
                    </a:r>
                    <a:endParaRPr sz="1600" b="1" i="0" u="none" strike="noStrike" cap="none">
                      <a:solidFill>
                        <a:srgbClr val="C00000"/>
                      </a:solidFill>
                      <a:latin typeface="PT Sans"/>
                      <a:ea typeface="PT Sans"/>
                      <a:cs typeface="PT Sans"/>
                      <a:sym typeface="PT Sans"/>
                    </a:endParaRPr>
                  </a:p>
                </p:txBody>
              </p:sp>
            </p:grpSp>
            <p:sp>
              <p:nvSpPr>
                <p:cNvPr id="188" name="Google Shape;188;p3"/>
                <p:cNvSpPr txBox="1"/>
                <p:nvPr/>
              </p:nvSpPr>
              <p:spPr>
                <a:xfrm>
                  <a:off x="4543285" y="4348880"/>
                  <a:ext cx="452371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1600" b="1" i="0" u="none" strike="noStrike" cap="none">
                      <a:solidFill>
                        <a:srgbClr val="C00000"/>
                      </a:solidFill>
                      <a:latin typeface="PT Sans"/>
                      <a:ea typeface="PT Sans"/>
                      <a:cs typeface="PT Sans"/>
                      <a:sym typeface="PT Sans"/>
                    </a:rPr>
                    <a:t>88</a:t>
                  </a:r>
                  <a:endParaRPr sz="1600" b="1" i="0" u="none" strike="noStrike" cap="none">
                    <a:solidFill>
                      <a:srgbClr val="C00000"/>
                    </a:solidFill>
                    <a:latin typeface="PT Sans"/>
                    <a:ea typeface="PT Sans"/>
                    <a:cs typeface="PT Sans"/>
                    <a:sym typeface="PT Sans"/>
                  </a:endParaRPr>
                </a:p>
              </p:txBody>
            </p:sp>
          </p:grpSp>
          <p:sp>
            <p:nvSpPr>
              <p:cNvPr id="189" name="Google Shape;189;p3"/>
              <p:cNvSpPr txBox="1"/>
              <p:nvPr/>
            </p:nvSpPr>
            <p:spPr>
              <a:xfrm>
                <a:off x="3998528" y="5335935"/>
                <a:ext cx="582015" cy="331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 i="0" u="none" strike="noStrike" cap="none">
                    <a:solidFill>
                      <a:srgbClr val="C00000"/>
                    </a:solidFill>
                    <a:latin typeface="PT Sans"/>
                    <a:ea typeface="PT Sans"/>
                    <a:cs typeface="PT Sans"/>
                    <a:sym typeface="PT Sans"/>
                  </a:rPr>
                  <a:t>495</a:t>
                </a:r>
                <a:endParaRPr sz="1600" b="1" i="0" u="none" strike="noStrike" cap="none">
                  <a:solidFill>
                    <a:srgbClr val="C00000"/>
                  </a:solidFill>
                  <a:latin typeface="PT Sans"/>
                  <a:ea typeface="PT Sans"/>
                  <a:cs typeface="PT Sans"/>
                  <a:sym typeface="PT Sans"/>
                </a:endParaRPr>
              </a:p>
            </p:txBody>
          </p:sp>
        </p:grpSp>
        <p:grpSp>
          <p:nvGrpSpPr>
            <p:cNvPr id="190" name="Google Shape;190;p3"/>
            <p:cNvGrpSpPr/>
            <p:nvPr/>
          </p:nvGrpSpPr>
          <p:grpSpPr>
            <a:xfrm>
              <a:off x="-1815638" y="212438"/>
              <a:ext cx="12350956" cy="7202902"/>
              <a:chOff x="-2187395" y="98688"/>
              <a:chExt cx="12936370" cy="7061962"/>
            </a:xfrm>
          </p:grpSpPr>
          <p:grpSp>
            <p:nvGrpSpPr>
              <p:cNvPr id="191" name="Google Shape;191;p3"/>
              <p:cNvGrpSpPr/>
              <p:nvPr/>
            </p:nvGrpSpPr>
            <p:grpSpPr>
              <a:xfrm>
                <a:off x="-2187395" y="98688"/>
                <a:ext cx="12936370" cy="7061962"/>
                <a:chOff x="-2187395" y="98688"/>
                <a:chExt cx="12936370" cy="7061962"/>
              </a:xfrm>
            </p:grpSpPr>
            <p:grpSp>
              <p:nvGrpSpPr>
                <p:cNvPr id="192" name="Google Shape;192;p3"/>
                <p:cNvGrpSpPr/>
                <p:nvPr/>
              </p:nvGrpSpPr>
              <p:grpSpPr>
                <a:xfrm>
                  <a:off x="-2187395" y="98688"/>
                  <a:ext cx="12936370" cy="7061962"/>
                  <a:chOff x="-2187395" y="98688"/>
                  <a:chExt cx="12936370" cy="7061962"/>
                </a:xfrm>
              </p:grpSpPr>
              <p:grpSp>
                <p:nvGrpSpPr>
                  <p:cNvPr id="193" name="Google Shape;193;p3"/>
                  <p:cNvGrpSpPr/>
                  <p:nvPr/>
                </p:nvGrpSpPr>
                <p:grpSpPr>
                  <a:xfrm>
                    <a:off x="-2187395" y="98688"/>
                    <a:ext cx="12936370" cy="7061962"/>
                    <a:chOff x="-2187395" y="98688"/>
                    <a:chExt cx="12936370" cy="7061962"/>
                  </a:xfrm>
                </p:grpSpPr>
                <p:grpSp>
                  <p:nvGrpSpPr>
                    <p:cNvPr id="194" name="Google Shape;194;p3"/>
                    <p:cNvGrpSpPr/>
                    <p:nvPr/>
                  </p:nvGrpSpPr>
                  <p:grpSpPr>
                    <a:xfrm>
                      <a:off x="-2187395" y="98688"/>
                      <a:ext cx="12936370" cy="7061962"/>
                      <a:chOff x="-2187395" y="98688"/>
                      <a:chExt cx="12936370" cy="7061962"/>
                    </a:xfrm>
                  </p:grpSpPr>
                  <p:grpSp>
                    <p:nvGrpSpPr>
                      <p:cNvPr id="195" name="Google Shape;195;p3"/>
                      <p:cNvGrpSpPr/>
                      <p:nvPr/>
                    </p:nvGrpSpPr>
                    <p:grpSpPr>
                      <a:xfrm>
                        <a:off x="-2187395" y="98688"/>
                        <a:ext cx="12936370" cy="7061962"/>
                        <a:chOff x="-5932082" y="-907780"/>
                        <a:chExt cx="12936370" cy="7061962"/>
                      </a:xfrm>
                    </p:grpSpPr>
                    <p:sp>
                      <p:nvSpPr>
                        <p:cNvPr id="196" name="Google Shape;196;p3"/>
                        <p:cNvSpPr/>
                        <p:nvPr/>
                      </p:nvSpPr>
                      <p:spPr>
                        <a:xfrm>
                          <a:off x="-5932082" y="-907780"/>
                          <a:ext cx="7061962" cy="7061962"/>
                        </a:xfrm>
                        <a:prstGeom prst="blockArc">
                          <a:avLst>
                            <a:gd name="adj1" fmla="val 18900000"/>
                            <a:gd name="adj2" fmla="val 2700000"/>
                            <a:gd name="adj3" fmla="val 306"/>
                          </a:avLst>
                        </a:prstGeom>
                        <a:noFill/>
                        <a:ln w="25400" cap="flat" cmpd="sng">
                          <a:solidFill>
                            <a:srgbClr val="983C3A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7" name="Google Shape;197;p3"/>
                        <p:cNvSpPr/>
                        <p:nvPr/>
                      </p:nvSpPr>
                      <p:spPr>
                        <a:xfrm>
                          <a:off x="493799" y="327795"/>
                          <a:ext cx="6510489" cy="656009"/>
                        </a:xfrm>
                        <a:prstGeom prst="rect">
                          <a:avLst/>
                        </a:prstGeom>
                        <a:solidFill>
                          <a:srgbClr val="F2F2F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8" name="Google Shape;198;p3"/>
                        <p:cNvSpPr txBox="1"/>
                        <p:nvPr/>
                      </p:nvSpPr>
                      <p:spPr>
                        <a:xfrm>
                          <a:off x="493799" y="327795"/>
                          <a:ext cx="6510489" cy="656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520700" tIns="35550" rIns="35550" bIns="35550" anchor="ctr" anchorCtr="0">
                          <a:noAutofit/>
                        </a:bodyPr>
                        <a:lstStyle/>
                        <a:p>
                          <a:pPr marL="0" marR="0" lvl="0" indent="0" algn="ctr" rtl="0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ru-RU" sz="1400" b="0" i="0" u="none" strike="noStrike" cap="none">
                              <a:solidFill>
                                <a:schemeClr val="lt1"/>
                              </a:solidFill>
                              <a:latin typeface="PT Sans"/>
                              <a:ea typeface="PT Sans"/>
                              <a:cs typeface="PT Sans"/>
                              <a:sym typeface="PT Sans"/>
                            </a:rPr>
                            <a:t>Получено инженерно-технических задач </a:t>
                          </a:r>
                          <a:endParaRPr/>
                        </a:p>
                        <a:p>
                          <a:pPr marL="0" marR="0" lvl="0" indent="0" algn="ctr" rtl="0">
                            <a:lnSpc>
                              <a:spcPct val="90000"/>
                            </a:lnSpc>
                            <a:spcBef>
                              <a:spcPts val="49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ru-RU" sz="1400" b="0" i="0" u="none" strike="noStrike" cap="none">
                              <a:solidFill>
                                <a:schemeClr val="lt1"/>
                              </a:solidFill>
                              <a:latin typeface="PT Sans"/>
                              <a:ea typeface="PT Sans"/>
                              <a:cs typeface="PT Sans"/>
                              <a:sym typeface="PT Sans"/>
                            </a:rPr>
                            <a:t>от крупных предприятий </a:t>
                          </a:r>
                          <a:endParaRPr sz="1400" b="0" i="0" u="none" strike="noStrike" cap="none">
                            <a:solidFill>
                              <a:schemeClr val="lt1"/>
                            </a:solidFill>
                            <a:latin typeface="PT Sans"/>
                            <a:ea typeface="PT Sans"/>
                            <a:cs typeface="PT Sans"/>
                            <a:sym typeface="PT Sans"/>
                          </a:endParaRPr>
                        </a:p>
                      </p:txBody>
                    </p:sp>
                    <p:sp>
                      <p:nvSpPr>
                        <p:cNvPr id="199" name="Google Shape;199;p3"/>
                        <p:cNvSpPr/>
                        <p:nvPr/>
                      </p:nvSpPr>
                      <p:spPr>
                        <a:xfrm>
                          <a:off x="83793" y="245793"/>
                          <a:ext cx="820012" cy="820012"/>
                        </a:xfrm>
                        <a:prstGeom prst="ellipse">
                          <a:avLst/>
                        </a:prstGeom>
                        <a:solidFill>
                          <a:srgbClr val="F2DADA"/>
                        </a:solidFill>
                        <a:ln w="25400" cap="flat" cmpd="sng">
                          <a:solidFill>
                            <a:srgbClr val="C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0" name="Google Shape;200;p3"/>
                        <p:cNvSpPr/>
                        <p:nvPr/>
                      </p:nvSpPr>
                      <p:spPr>
                        <a:xfrm>
                          <a:off x="963876" y="1311495"/>
                          <a:ext cx="6040411" cy="656009"/>
                        </a:xfrm>
                        <a:prstGeom prst="rect">
                          <a:avLst/>
                        </a:prstGeom>
                        <a:solidFill>
                          <a:srgbClr val="F2F2F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1" name="Google Shape;201;p3"/>
                        <p:cNvSpPr txBox="1"/>
                        <p:nvPr/>
                      </p:nvSpPr>
                      <p:spPr>
                        <a:xfrm>
                          <a:off x="963876" y="1311495"/>
                          <a:ext cx="6040411" cy="656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520700" tIns="35550" rIns="35550" bIns="35550" anchor="ctr" anchorCtr="0">
                          <a:noAutofit/>
                        </a:bodyPr>
                        <a:lstStyle/>
                        <a:p>
                          <a:pPr marL="0" marR="0" lvl="0" indent="0" algn="ctr" rtl="0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ru-RU" sz="1400" b="0" i="0" u="none" strike="noStrike" cap="none">
                              <a:solidFill>
                                <a:schemeClr val="lt1"/>
                              </a:solidFill>
                              <a:latin typeface="PT Sans"/>
                              <a:ea typeface="PT Sans"/>
                              <a:cs typeface="PT Sans"/>
                              <a:sym typeface="PT Sans"/>
                            </a:rPr>
                            <a:t>Представлено технических решений от пермских компаний</a:t>
                          </a:r>
                          <a:endParaRPr sz="1400" b="0" i="0" u="none" strike="noStrike" cap="none">
                            <a:solidFill>
                              <a:schemeClr val="lt1"/>
                            </a:solidFill>
                            <a:latin typeface="PT Sans"/>
                            <a:ea typeface="PT Sans"/>
                            <a:cs typeface="PT Sans"/>
                            <a:sym typeface="PT Sans"/>
                          </a:endParaRPr>
                        </a:p>
                      </p:txBody>
                    </p:sp>
                    <p:sp>
                      <p:nvSpPr>
                        <p:cNvPr id="202" name="Google Shape;202;p3"/>
                        <p:cNvSpPr/>
                        <p:nvPr/>
                      </p:nvSpPr>
                      <p:spPr>
                        <a:xfrm>
                          <a:off x="553870" y="1229494"/>
                          <a:ext cx="820012" cy="820012"/>
                        </a:xfrm>
                        <a:prstGeom prst="ellipse">
                          <a:avLst/>
                        </a:prstGeom>
                        <a:solidFill>
                          <a:srgbClr val="F2DADA"/>
                        </a:solidFill>
                        <a:ln w="25400" cap="flat" cmpd="sng">
                          <a:solidFill>
                            <a:srgbClr val="BF504D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3" name="Google Shape;203;p3"/>
                        <p:cNvSpPr/>
                        <p:nvPr/>
                      </p:nvSpPr>
                      <p:spPr>
                        <a:xfrm>
                          <a:off x="1108152" y="2295195"/>
                          <a:ext cx="5896135" cy="656009"/>
                        </a:xfrm>
                        <a:prstGeom prst="rect">
                          <a:avLst/>
                        </a:prstGeom>
                        <a:solidFill>
                          <a:srgbClr val="F2F2F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4" name="Google Shape;204;p3"/>
                        <p:cNvSpPr txBox="1"/>
                        <p:nvPr/>
                      </p:nvSpPr>
                      <p:spPr>
                        <a:xfrm>
                          <a:off x="1108152" y="2295195"/>
                          <a:ext cx="5896135" cy="656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520700" tIns="35550" rIns="35550" bIns="35550" anchor="ctr" anchorCtr="0">
                          <a:noAutofit/>
                        </a:bodyPr>
                        <a:lstStyle/>
                        <a:p>
                          <a:pPr marL="0" marR="0" lvl="0" indent="0" algn="ctr" rtl="0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ru-RU" sz="1400" b="0" i="0" u="none" strike="noStrike" cap="none">
                              <a:solidFill>
                                <a:schemeClr val="lt1"/>
                              </a:solidFill>
                              <a:latin typeface="PT Sans"/>
                              <a:ea typeface="PT Sans"/>
                              <a:cs typeface="PT Sans"/>
                              <a:sym typeface="PT Sans"/>
                            </a:rPr>
                            <a:t>Проведено научно-технических советов (НТС)</a:t>
                          </a:r>
                          <a:endParaRPr sz="1400" b="0" i="0" u="none" strike="noStrike" cap="none">
                            <a:solidFill>
                              <a:schemeClr val="lt1"/>
                            </a:solidFill>
                            <a:latin typeface="PT Sans"/>
                            <a:ea typeface="PT Sans"/>
                            <a:cs typeface="PT Sans"/>
                            <a:sym typeface="PT Sans"/>
                          </a:endParaRPr>
                        </a:p>
                      </p:txBody>
                    </p:sp>
                    <p:sp>
                      <p:nvSpPr>
                        <p:cNvPr id="205" name="Google Shape;205;p3"/>
                        <p:cNvSpPr/>
                        <p:nvPr/>
                      </p:nvSpPr>
                      <p:spPr>
                        <a:xfrm>
                          <a:off x="698146" y="2213194"/>
                          <a:ext cx="820012" cy="820012"/>
                        </a:xfrm>
                        <a:prstGeom prst="ellipse">
                          <a:avLst/>
                        </a:prstGeom>
                        <a:solidFill>
                          <a:srgbClr val="F2DADA"/>
                        </a:solidFill>
                        <a:ln w="25400" cap="flat" cmpd="sng">
                          <a:solidFill>
                            <a:srgbClr val="BF504D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6" name="Google Shape;206;p3"/>
                        <p:cNvSpPr/>
                        <p:nvPr/>
                      </p:nvSpPr>
                      <p:spPr>
                        <a:xfrm>
                          <a:off x="963876" y="3278895"/>
                          <a:ext cx="6040411" cy="656009"/>
                        </a:xfrm>
                        <a:prstGeom prst="rect">
                          <a:avLst/>
                        </a:prstGeom>
                        <a:solidFill>
                          <a:srgbClr val="F2F2F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7" name="Google Shape;207;p3"/>
                        <p:cNvSpPr txBox="1"/>
                        <p:nvPr/>
                      </p:nvSpPr>
                      <p:spPr>
                        <a:xfrm>
                          <a:off x="963876" y="3278895"/>
                          <a:ext cx="6040411" cy="656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520700" tIns="35550" rIns="35550" bIns="35550" anchor="ctr" anchorCtr="0">
                          <a:noAutofit/>
                        </a:bodyPr>
                        <a:lstStyle/>
                        <a:p>
                          <a:pPr marL="0" marR="0" lvl="0" indent="0" algn="ctr" rtl="0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r>
                            <a:rPr lang="ru-RU" sz="1400" b="0" i="0" u="none" strike="noStrike" cap="none">
                              <a:solidFill>
                                <a:schemeClr val="lt1"/>
                              </a:solidFill>
                              <a:latin typeface="PT Sans"/>
                              <a:ea typeface="PT Sans"/>
                              <a:cs typeface="PT Sans"/>
                              <a:sym typeface="PT Sans"/>
                            </a:rPr>
                            <a:t>Компаний представили решения на НТС</a:t>
                          </a:r>
                          <a:endParaRPr sz="1400" b="0" i="0" u="none" strike="noStrike" cap="none">
                            <a:solidFill>
                              <a:schemeClr val="lt1"/>
                            </a:solidFill>
                            <a:latin typeface="PT Sans"/>
                            <a:ea typeface="PT Sans"/>
                            <a:cs typeface="PT Sans"/>
                            <a:sym typeface="PT Sans"/>
                          </a:endParaRPr>
                        </a:p>
                      </p:txBody>
                    </p:sp>
                    <p:sp>
                      <p:nvSpPr>
                        <p:cNvPr id="208" name="Google Shape;208;p3"/>
                        <p:cNvSpPr/>
                        <p:nvPr/>
                      </p:nvSpPr>
                      <p:spPr>
                        <a:xfrm>
                          <a:off x="553870" y="3196894"/>
                          <a:ext cx="820012" cy="820012"/>
                        </a:xfrm>
                        <a:prstGeom prst="ellipse">
                          <a:avLst/>
                        </a:prstGeom>
                        <a:solidFill>
                          <a:srgbClr val="F2DADA"/>
                        </a:solidFill>
                        <a:ln w="25400" cap="flat" cmpd="sng">
                          <a:solidFill>
                            <a:srgbClr val="BF504D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9" name="Google Shape;209;p3"/>
                        <p:cNvSpPr/>
                        <p:nvPr/>
                      </p:nvSpPr>
                      <p:spPr>
                        <a:xfrm>
                          <a:off x="493799" y="4262595"/>
                          <a:ext cx="6510489" cy="656009"/>
                        </a:xfrm>
                        <a:prstGeom prst="rect">
                          <a:avLst/>
                        </a:prstGeom>
                        <a:solidFill>
                          <a:srgbClr val="F2F2F2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0" name="Google Shape;210;p3"/>
                        <p:cNvSpPr txBox="1"/>
                        <p:nvPr/>
                      </p:nvSpPr>
                      <p:spPr>
                        <a:xfrm>
                          <a:off x="493799" y="4262595"/>
                          <a:ext cx="6510489" cy="656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520700" tIns="35550" rIns="35550" bIns="35550" anchor="ctr" anchorCtr="0">
                          <a:noAutofit/>
                        </a:bodyPr>
                        <a:lstStyle/>
                        <a:p>
                          <a:pPr marL="0" marR="0" lvl="0" indent="0" algn="ctr" rtl="0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r>
                            <a:rPr lang="ru-RU" sz="1400" b="0" i="0" u="none" strike="noStrike" cap="none">
                              <a:solidFill>
                                <a:schemeClr val="lt1"/>
                              </a:solidFill>
                              <a:latin typeface="PT Sans"/>
                              <a:ea typeface="PT Sans"/>
                              <a:cs typeface="PT Sans"/>
                              <a:sym typeface="PT Sans"/>
                            </a:rPr>
                            <a:t>Компаний, вовлеченных в промышленную кооперацию</a:t>
                          </a:r>
                          <a:endParaRPr sz="1400" b="0" i="0" u="none" strike="noStrike" cap="none">
                            <a:solidFill>
                              <a:schemeClr val="lt1"/>
                            </a:solidFill>
                            <a:latin typeface="PT Sans"/>
                            <a:ea typeface="PT Sans"/>
                            <a:cs typeface="PT Sans"/>
                            <a:sym typeface="PT Sans"/>
                          </a:endParaRPr>
                        </a:p>
                      </p:txBody>
                    </p:sp>
                    <p:sp>
                      <p:nvSpPr>
                        <p:cNvPr id="211" name="Google Shape;211;p3"/>
                        <p:cNvSpPr/>
                        <p:nvPr/>
                      </p:nvSpPr>
                      <p:spPr>
                        <a:xfrm>
                          <a:off x="83793" y="4180594"/>
                          <a:ext cx="820012" cy="820012"/>
                        </a:xfrm>
                        <a:prstGeom prst="ellipse">
                          <a:avLst/>
                        </a:prstGeom>
                        <a:solidFill>
                          <a:srgbClr val="F2DADA"/>
                        </a:solidFill>
                        <a:ln w="25400" cap="flat" cmpd="sng">
                          <a:solidFill>
                            <a:srgbClr val="BF504D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sp>
                    <p:nvSpPr>
                      <p:cNvPr id="212" name="Google Shape;212;p3"/>
                      <p:cNvSpPr txBox="1"/>
                      <p:nvPr/>
                    </p:nvSpPr>
                    <p:spPr>
                      <a:xfrm>
                        <a:off x="3909527" y="1464906"/>
                        <a:ext cx="671804" cy="338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sp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ru-RU" sz="1600" b="1" i="0" u="none" strike="noStrike" cap="none">
                            <a:solidFill>
                              <a:srgbClr val="C00000"/>
                            </a:solidFill>
                            <a:latin typeface="PT Sans"/>
                            <a:ea typeface="PT Sans"/>
                            <a:cs typeface="PT Sans"/>
                            <a:sym typeface="PT Sans"/>
                          </a:rPr>
                          <a:t>&gt;150</a:t>
                        </a:r>
                        <a:endParaRPr sz="1600" b="1" i="0" u="none" strike="noStrike" cap="none">
                          <a:solidFill>
                            <a:srgbClr val="C00000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endParaRPr>
                      </a:p>
                    </p:txBody>
                  </p:sp>
                </p:grpSp>
                <p:sp>
                  <p:nvSpPr>
                    <p:cNvPr id="213" name="Google Shape;213;p3"/>
                    <p:cNvSpPr txBox="1"/>
                    <p:nvPr/>
                  </p:nvSpPr>
                  <p:spPr>
                    <a:xfrm>
                      <a:off x="4491542" y="2445240"/>
                      <a:ext cx="671804" cy="3319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C00000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&gt;80</a:t>
                      </a:r>
                      <a:endParaRPr sz="1600" b="1" i="0" u="none" strike="noStrike" cap="none">
                        <a:solidFill>
                          <a:srgbClr val="C00000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p:txBody>
                </p:sp>
              </p:grpSp>
              <p:sp>
                <p:nvSpPr>
                  <p:cNvPr id="214" name="Google Shape;214;p3"/>
                  <p:cNvSpPr txBox="1"/>
                  <p:nvPr/>
                </p:nvSpPr>
                <p:spPr>
                  <a:xfrm>
                    <a:off x="4719538" y="3409062"/>
                    <a:ext cx="452371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-RU" sz="1600" b="1" i="0" u="none" strike="noStrike" cap="none">
                        <a:solidFill>
                          <a:srgbClr val="C00000"/>
                        </a:solidFill>
                        <a:latin typeface="PT Sans"/>
                        <a:ea typeface="PT Sans"/>
                        <a:cs typeface="PT Sans"/>
                        <a:sym typeface="PT Sans"/>
                      </a:rPr>
                      <a:t>12</a:t>
                    </a:r>
                    <a:endParaRPr sz="1600" b="1" i="0" u="none" strike="noStrike" cap="none">
                      <a:solidFill>
                        <a:srgbClr val="C00000"/>
                      </a:solidFill>
                      <a:latin typeface="PT Sans"/>
                      <a:ea typeface="PT Sans"/>
                      <a:cs typeface="PT Sans"/>
                      <a:sym typeface="PT Sans"/>
                    </a:endParaRPr>
                  </a:p>
                </p:txBody>
              </p:sp>
            </p:grpSp>
            <p:sp>
              <p:nvSpPr>
                <p:cNvPr id="215" name="Google Shape;215;p3"/>
                <p:cNvSpPr txBox="1"/>
                <p:nvPr/>
              </p:nvSpPr>
              <p:spPr>
                <a:xfrm>
                  <a:off x="4553518" y="4379509"/>
                  <a:ext cx="452371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1600" b="1" i="0" u="none" strike="noStrike" cap="none">
                      <a:solidFill>
                        <a:srgbClr val="C00000"/>
                      </a:solidFill>
                      <a:latin typeface="PT Sans"/>
                      <a:ea typeface="PT Sans"/>
                      <a:cs typeface="PT Sans"/>
                      <a:sym typeface="PT Sans"/>
                    </a:rPr>
                    <a:t>11</a:t>
                  </a:r>
                  <a:endParaRPr sz="1600" b="1" i="0" u="none" strike="noStrike" cap="none">
                    <a:solidFill>
                      <a:srgbClr val="C00000"/>
                    </a:solidFill>
                    <a:latin typeface="PT Sans"/>
                    <a:ea typeface="PT Sans"/>
                    <a:cs typeface="PT Sans"/>
                    <a:sym typeface="PT Sans"/>
                  </a:endParaRPr>
                </a:p>
              </p:txBody>
            </p:sp>
          </p:grpSp>
          <p:sp>
            <p:nvSpPr>
              <p:cNvPr id="216" name="Google Shape;216;p3"/>
              <p:cNvSpPr txBox="1"/>
              <p:nvPr/>
            </p:nvSpPr>
            <p:spPr>
              <a:xfrm>
                <a:off x="4039170" y="5328877"/>
                <a:ext cx="45237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 i="0" u="none" strike="noStrike" cap="none">
                    <a:solidFill>
                      <a:srgbClr val="C00000"/>
                    </a:solidFill>
                    <a:latin typeface="PT Sans"/>
                    <a:ea typeface="PT Sans"/>
                    <a:cs typeface="PT Sans"/>
                    <a:sym typeface="PT Sans"/>
                  </a:rPr>
                  <a:t>70</a:t>
                </a:r>
                <a:endParaRPr sz="1600" b="1" i="0" u="none" strike="noStrike" cap="none">
                  <a:solidFill>
                    <a:srgbClr val="C00000"/>
                  </a:solidFill>
                  <a:latin typeface="PT Sans"/>
                  <a:ea typeface="PT Sans"/>
                  <a:cs typeface="PT Sans"/>
                  <a:sym typeface="PT Sans"/>
                </a:endParaRPr>
              </a:p>
            </p:txBody>
          </p:sp>
        </p:grpSp>
        <p:sp>
          <p:nvSpPr>
            <p:cNvPr id="217" name="Google Shape;217;p3"/>
            <p:cNvSpPr txBox="1"/>
            <p:nvPr/>
          </p:nvSpPr>
          <p:spPr>
            <a:xfrm>
              <a:off x="1984546" y="949789"/>
              <a:ext cx="1178023" cy="30777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Всего</a:t>
              </a:r>
              <a:endParaRPr/>
            </a:p>
          </p:txBody>
        </p:sp>
        <p:sp>
          <p:nvSpPr>
            <p:cNvPr id="218" name="Google Shape;218;p3"/>
            <p:cNvSpPr txBox="1"/>
            <p:nvPr/>
          </p:nvSpPr>
          <p:spPr>
            <a:xfrm>
              <a:off x="3379559" y="953999"/>
              <a:ext cx="1178023" cy="30777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2020 год</a:t>
              </a:r>
              <a:endParaRPr/>
            </a:p>
          </p:txBody>
        </p:sp>
      </p:grpSp>
      <p:sp>
        <p:nvSpPr>
          <p:cNvPr id="219" name="Google Shape;219;p3"/>
          <p:cNvSpPr txBox="1"/>
          <p:nvPr/>
        </p:nvSpPr>
        <p:spPr>
          <a:xfrm>
            <a:off x="405945" y="1518623"/>
            <a:ext cx="2843696" cy="10618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2020 году количество курируемых Дорожных карт увеличилось в 2 раза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1381095" y="6405854"/>
            <a:ext cx="3001075" cy="3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6609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221" name="Google Shape;221;p3"/>
          <p:cNvGrpSpPr/>
          <p:nvPr/>
        </p:nvGrpSpPr>
        <p:grpSpPr>
          <a:xfrm>
            <a:off x="0" y="6244650"/>
            <a:ext cx="12191999" cy="627172"/>
            <a:chOff x="2678" y="-2017"/>
            <a:chExt cx="9138642" cy="564518"/>
          </a:xfrm>
        </p:grpSpPr>
        <p:sp>
          <p:nvSpPr>
            <p:cNvPr id="222" name="Google Shape;222;p3"/>
            <p:cNvSpPr/>
            <p:nvPr/>
          </p:nvSpPr>
          <p:spPr>
            <a:xfrm>
              <a:off x="2678" y="0"/>
              <a:ext cx="2687835" cy="562501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0B5587"/>
                </a:gs>
                <a:gs pos="100000">
                  <a:srgbClr val="D43549"/>
                </a:gs>
              </a:gsLst>
              <a:lin ang="270000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 txBox="1"/>
            <p:nvPr/>
          </p:nvSpPr>
          <p:spPr>
            <a:xfrm>
              <a:off x="2678" y="0"/>
              <a:ext cx="2547210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Многофункциональный технологический центр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453575" y="0"/>
              <a:ext cx="2387207" cy="562501"/>
            </a:xfrm>
            <a:prstGeom prst="chevron">
              <a:avLst>
                <a:gd name="adj" fmla="val 50000"/>
              </a:avLst>
            </a:prstGeom>
            <a:solidFill>
              <a:srgbClr val="0B558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"/>
            <p:cNvSpPr txBox="1"/>
            <p:nvPr/>
          </p:nvSpPr>
          <p:spPr>
            <a:xfrm>
              <a:off x="2434197" y="-2017"/>
              <a:ext cx="2125334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Промышленная кооперация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4303216" y="0"/>
              <a:ext cx="2687835" cy="562501"/>
            </a:xfrm>
            <a:prstGeom prst="chevron">
              <a:avLst>
                <a:gd name="adj" fmla="val 50000"/>
              </a:avLst>
            </a:prstGeom>
            <a:solidFill>
              <a:srgbClr val="0B558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 txBox="1"/>
            <p:nvPr/>
          </p:nvSpPr>
          <p:spPr>
            <a:xfrm>
              <a:off x="4322594" y="0"/>
              <a:ext cx="2387207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Цифровые технологии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6453485" y="0"/>
              <a:ext cx="2687835" cy="562501"/>
            </a:xfrm>
            <a:prstGeom prst="chevron">
              <a:avLst>
                <a:gd name="adj" fmla="val 50000"/>
              </a:avLst>
            </a:prstGeom>
            <a:solidFill>
              <a:srgbClr val="0B558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"/>
            <p:cNvSpPr txBox="1"/>
            <p:nvPr/>
          </p:nvSpPr>
          <p:spPr>
            <a:xfrm>
              <a:off x="6734736" y="0"/>
              <a:ext cx="2125334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Повышение производительности труда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"/>
          <p:cNvSpPr txBox="1"/>
          <p:nvPr/>
        </p:nvSpPr>
        <p:spPr>
          <a:xfrm>
            <a:off x="11158329" y="66033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951" y="53813"/>
            <a:ext cx="1008111" cy="64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"/>
          <p:cNvPicPr preferRelativeResize="0"/>
          <p:nvPr/>
        </p:nvPicPr>
        <p:blipFill rotWithShape="1">
          <a:blip r:embed="rId4">
            <a:alphaModFix/>
          </a:blip>
          <a:srcRect r="45313" b="1628"/>
          <a:stretch/>
        </p:blipFill>
        <p:spPr>
          <a:xfrm>
            <a:off x="868153" y="3938303"/>
            <a:ext cx="2194626" cy="185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"/>
          <p:cNvPicPr preferRelativeResize="0"/>
          <p:nvPr/>
        </p:nvPicPr>
        <p:blipFill rotWithShape="1">
          <a:blip r:embed="rId5">
            <a:alphaModFix/>
          </a:blip>
          <a:srcRect l="5163"/>
          <a:stretch/>
        </p:blipFill>
        <p:spPr>
          <a:xfrm>
            <a:off x="3243926" y="1883914"/>
            <a:ext cx="7221894" cy="428349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"/>
          <p:cNvSpPr txBox="1"/>
          <p:nvPr/>
        </p:nvSpPr>
        <p:spPr>
          <a:xfrm>
            <a:off x="668247" y="1748624"/>
            <a:ext cx="2575679" cy="1384995"/>
          </a:xfrm>
          <a:prstGeom prst="rect">
            <a:avLst/>
          </a:prstGeom>
          <a:solidFill>
            <a:srgbClr val="AD2A2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379 </a:t>
            </a:r>
            <a:r>
              <a:rPr lang="ru-RU" sz="20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зарегистрированных предприятий</a:t>
            </a:r>
            <a:endParaRPr sz="14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0" name="Google Shape;240;p4"/>
          <p:cNvSpPr txBox="1"/>
          <p:nvPr/>
        </p:nvSpPr>
        <p:spPr>
          <a:xfrm>
            <a:off x="1381094" y="413794"/>
            <a:ext cx="10263510" cy="44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366092"/>
                </a:solidFill>
                <a:latin typeface="PT Sans"/>
                <a:ea typeface="PT Sans"/>
                <a:cs typeface="PT Sans"/>
                <a:sym typeface="PT Sans"/>
              </a:rPr>
              <a:t>Итоги работы по порталу промышленной кооперации на конец 2020 года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"/>
          <p:cNvSpPr/>
          <p:nvPr/>
        </p:nvSpPr>
        <p:spPr>
          <a:xfrm>
            <a:off x="9660208" y="1084274"/>
            <a:ext cx="2224081" cy="1947565"/>
          </a:xfrm>
          <a:prstGeom prst="ellipse">
            <a:avLst/>
          </a:prstGeom>
          <a:solidFill>
            <a:srgbClr val="AD2A2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20 250 </a:t>
            </a:r>
            <a:r>
              <a:rPr lang="ru-RU" sz="20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посетителей</a:t>
            </a:r>
            <a:endParaRPr sz="14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"/>
          <p:cNvSpPr txBox="1"/>
          <p:nvPr/>
        </p:nvSpPr>
        <p:spPr>
          <a:xfrm>
            <a:off x="1381095" y="6405854"/>
            <a:ext cx="3001075" cy="3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6609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243" name="Google Shape;243;p4"/>
          <p:cNvGrpSpPr/>
          <p:nvPr/>
        </p:nvGrpSpPr>
        <p:grpSpPr>
          <a:xfrm>
            <a:off x="0" y="6246891"/>
            <a:ext cx="12191999" cy="624931"/>
            <a:chOff x="2678" y="0"/>
            <a:chExt cx="9138642" cy="562501"/>
          </a:xfrm>
        </p:grpSpPr>
        <p:sp>
          <p:nvSpPr>
            <p:cNvPr id="244" name="Google Shape;244;p4"/>
            <p:cNvSpPr/>
            <p:nvPr/>
          </p:nvSpPr>
          <p:spPr>
            <a:xfrm>
              <a:off x="2678" y="0"/>
              <a:ext cx="2687835" cy="562501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0B5587"/>
                </a:gs>
                <a:gs pos="100000">
                  <a:srgbClr val="D43549"/>
                </a:gs>
              </a:gsLst>
              <a:lin ang="270000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 txBox="1"/>
            <p:nvPr/>
          </p:nvSpPr>
          <p:spPr>
            <a:xfrm>
              <a:off x="2678" y="0"/>
              <a:ext cx="2547210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Многофункциональный технологический центр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2434197" y="0"/>
              <a:ext cx="2406585" cy="550060"/>
            </a:xfrm>
            <a:prstGeom prst="chevron">
              <a:avLst>
                <a:gd name="adj" fmla="val 50000"/>
              </a:avLst>
            </a:prstGeom>
            <a:solidFill>
              <a:srgbClr val="0B558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"/>
            <p:cNvSpPr txBox="1"/>
            <p:nvPr/>
          </p:nvSpPr>
          <p:spPr>
            <a:xfrm>
              <a:off x="2434198" y="0"/>
              <a:ext cx="2125334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Промышленная кооперация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4303216" y="0"/>
              <a:ext cx="2687835" cy="562501"/>
            </a:xfrm>
            <a:prstGeom prst="chevron">
              <a:avLst>
                <a:gd name="adj" fmla="val 50000"/>
              </a:avLst>
            </a:prstGeom>
            <a:solidFill>
              <a:srgbClr val="0B558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4322594" y="0"/>
              <a:ext cx="2387207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Цифровые технологии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6453485" y="0"/>
              <a:ext cx="2687835" cy="562501"/>
            </a:xfrm>
            <a:prstGeom prst="chevron">
              <a:avLst>
                <a:gd name="adj" fmla="val 50000"/>
              </a:avLst>
            </a:prstGeom>
            <a:solidFill>
              <a:srgbClr val="0B558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 txBox="1"/>
            <p:nvPr/>
          </p:nvSpPr>
          <p:spPr>
            <a:xfrm>
              <a:off x="6734736" y="0"/>
              <a:ext cx="2125334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Повышение производительности труда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951" y="53813"/>
            <a:ext cx="1008111" cy="64192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"/>
          <p:cNvSpPr txBox="1"/>
          <p:nvPr/>
        </p:nvSpPr>
        <p:spPr>
          <a:xfrm>
            <a:off x="1381094" y="413794"/>
            <a:ext cx="7223552" cy="44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366092"/>
                </a:solidFill>
                <a:latin typeface="PT Sans"/>
                <a:ea typeface="PT Sans"/>
                <a:cs typeface="PT Sans"/>
                <a:sym typeface="PT Sans"/>
              </a:rPr>
              <a:t>Итоги работы по внедрению цифровых технологий в промышленности за 2020 год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5"/>
          <p:cNvPicPr preferRelativeResize="0"/>
          <p:nvPr/>
        </p:nvPicPr>
        <p:blipFill rotWithShape="1">
          <a:blip r:embed="rId4">
            <a:alphaModFix/>
          </a:blip>
          <a:srcRect r="43521"/>
          <a:stretch/>
        </p:blipFill>
        <p:spPr>
          <a:xfrm>
            <a:off x="559895" y="1539551"/>
            <a:ext cx="4289361" cy="427192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"/>
          <p:cNvSpPr txBox="1"/>
          <p:nvPr/>
        </p:nvSpPr>
        <p:spPr>
          <a:xfrm>
            <a:off x="1381095" y="6405854"/>
            <a:ext cx="3001075" cy="3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6609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261" name="Google Shape;261;p5"/>
          <p:cNvGrpSpPr/>
          <p:nvPr/>
        </p:nvGrpSpPr>
        <p:grpSpPr>
          <a:xfrm>
            <a:off x="0" y="6227183"/>
            <a:ext cx="12191999" cy="644639"/>
            <a:chOff x="2678" y="-17739"/>
            <a:chExt cx="9138642" cy="580240"/>
          </a:xfrm>
        </p:grpSpPr>
        <p:sp>
          <p:nvSpPr>
            <p:cNvPr id="262" name="Google Shape;262;p5"/>
            <p:cNvSpPr/>
            <p:nvPr/>
          </p:nvSpPr>
          <p:spPr>
            <a:xfrm>
              <a:off x="2678" y="0"/>
              <a:ext cx="2687835" cy="562501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0B5587"/>
                </a:gs>
                <a:gs pos="100000">
                  <a:srgbClr val="D43549"/>
                </a:gs>
              </a:gsLst>
              <a:lin ang="270000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 txBox="1"/>
            <p:nvPr/>
          </p:nvSpPr>
          <p:spPr>
            <a:xfrm>
              <a:off x="2678" y="0"/>
              <a:ext cx="2547210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Многофункциональный технологический центр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2434198" y="0"/>
              <a:ext cx="2387207" cy="562501"/>
            </a:xfrm>
            <a:prstGeom prst="chevron">
              <a:avLst>
                <a:gd name="adj" fmla="val 50000"/>
              </a:avLst>
            </a:prstGeom>
            <a:solidFill>
              <a:srgbClr val="0B558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 txBox="1"/>
            <p:nvPr/>
          </p:nvSpPr>
          <p:spPr>
            <a:xfrm>
              <a:off x="2474484" y="-17739"/>
              <a:ext cx="2125334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Промышленная кооперация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303216" y="0"/>
              <a:ext cx="2687835" cy="562501"/>
            </a:xfrm>
            <a:prstGeom prst="chevron">
              <a:avLst>
                <a:gd name="adj" fmla="val 50000"/>
              </a:avLst>
            </a:prstGeom>
            <a:solidFill>
              <a:srgbClr val="0B558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 txBox="1"/>
            <p:nvPr/>
          </p:nvSpPr>
          <p:spPr>
            <a:xfrm>
              <a:off x="4322594" y="0"/>
              <a:ext cx="2387207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Цифровые технологии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6453485" y="0"/>
              <a:ext cx="2687835" cy="562501"/>
            </a:xfrm>
            <a:prstGeom prst="chevron">
              <a:avLst>
                <a:gd name="adj" fmla="val 50000"/>
              </a:avLst>
            </a:prstGeom>
            <a:solidFill>
              <a:srgbClr val="0B558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"/>
            <p:cNvSpPr txBox="1"/>
            <p:nvPr/>
          </p:nvSpPr>
          <p:spPr>
            <a:xfrm>
              <a:off x="6734736" y="0"/>
              <a:ext cx="2125334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Повышение производительности труда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sp>
        <p:nvSpPr>
          <p:cNvPr id="270" name="Google Shape;270;p5"/>
          <p:cNvSpPr/>
          <p:nvPr/>
        </p:nvSpPr>
        <p:spPr>
          <a:xfrm>
            <a:off x="7997424" y="1397479"/>
            <a:ext cx="1060311" cy="1048348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&gt;60</a:t>
            </a:r>
            <a:endParaRPr sz="2600" b="1" i="0" u="none" strike="noStrike" cap="none">
              <a:solidFill>
                <a:srgbClr val="3F3F3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8101304" y="3473256"/>
            <a:ext cx="852550" cy="84767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&gt;30</a:t>
            </a:r>
            <a:endParaRPr sz="1900" b="1" i="0" u="none" strike="noStrike" cap="none">
              <a:solidFill>
                <a:srgbClr val="3F3F3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6068122" y="2467087"/>
            <a:ext cx="48974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реализовано проектов в области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цифровых технологий и реверс-инжиниринга </a:t>
            </a:r>
            <a:endParaRPr/>
          </a:p>
        </p:txBody>
      </p:sp>
      <p:sp>
        <p:nvSpPr>
          <p:cNvPr id="273" name="Google Shape;273;p5"/>
          <p:cNvSpPr/>
          <p:nvPr/>
        </p:nvSpPr>
        <p:spPr>
          <a:xfrm>
            <a:off x="6148273" y="4320932"/>
            <a:ext cx="47371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организаций воспользовались услугами РЦИ</a:t>
            </a:r>
            <a:endParaRPr/>
          </a:p>
        </p:txBody>
      </p:sp>
      <p:pic>
        <p:nvPicPr>
          <p:cNvPr id="274" name="Google Shape;274;p5" descr="https://challenge.promo-bot.ru/img/logo.png"/>
          <p:cNvPicPr preferRelativeResize="0"/>
          <p:nvPr/>
        </p:nvPicPr>
        <p:blipFill rotWithShape="1">
          <a:blip r:embed="rId5">
            <a:alphaModFix/>
          </a:blip>
          <a:srcRect l="31464"/>
          <a:stretch/>
        </p:blipFill>
        <p:spPr>
          <a:xfrm>
            <a:off x="5157800" y="5461520"/>
            <a:ext cx="1631697" cy="336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" descr="http://politon-k.ru/files/brands/pzmash.png"/>
          <p:cNvPicPr preferRelativeResize="0"/>
          <p:nvPr/>
        </p:nvPicPr>
        <p:blipFill rotWithShape="1">
          <a:blip r:embed="rId6">
            <a:alphaModFix/>
          </a:blip>
          <a:srcRect t="40451" b="38405"/>
          <a:stretch/>
        </p:blipFill>
        <p:spPr>
          <a:xfrm>
            <a:off x="8086690" y="4908823"/>
            <a:ext cx="1534574" cy="319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" descr="https://market.neftegaz.ru/upload/iblock/0a9/0a9a9c719a6864608fd8ab290d04a0f7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23783" y="4908823"/>
            <a:ext cx="1888677" cy="35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478" y="5435967"/>
            <a:ext cx="1712167" cy="36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5" descr="https://i0.wp.com/plastmass-group.ru/wp-content/uploads/2020/05/Plastmass-Group-perm.png?resize=1024%2C465&amp;ssl=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21294" y="5402933"/>
            <a:ext cx="957145" cy="43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" descr="https://img.findtm.ru/img/tz_registered_img/27/276140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90648" y="5358365"/>
            <a:ext cx="850659" cy="52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" descr="https://inducyber.com/img/logo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807394" y="4895844"/>
            <a:ext cx="1753891" cy="43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5" descr="https://www.plitkapola.ru/images/%D0%A1%D0%98%D0%9B%D0%A3%D0%A0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177882" y="5402933"/>
            <a:ext cx="569419" cy="41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5" descr="https://promecologiya.ru/uploads/s/t/r/2/tr2ir4z2fngi/img/full_8NCXWq1c.jpg"/>
          <p:cNvPicPr preferRelativeResize="0"/>
          <p:nvPr/>
        </p:nvPicPr>
        <p:blipFill rotWithShape="1">
          <a:blip r:embed="rId13">
            <a:alphaModFix/>
          </a:blip>
          <a:srcRect l="8503" t="15762" r="10229" b="16200"/>
          <a:stretch/>
        </p:blipFill>
        <p:spPr>
          <a:xfrm>
            <a:off x="7058550" y="4824941"/>
            <a:ext cx="767986" cy="48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 </a:t>
            </a:r>
            <a:endParaRPr/>
          </a:p>
        </p:txBody>
      </p:sp>
      <p:sp>
        <p:nvSpPr>
          <p:cNvPr id="288" name="Google Shape;288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89" name="Google Shape;289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290" name="Google Shape;290;p6"/>
          <p:cNvSpPr txBox="1"/>
          <p:nvPr/>
        </p:nvSpPr>
        <p:spPr>
          <a:xfrm>
            <a:off x="1381095" y="413794"/>
            <a:ext cx="68580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366092"/>
                </a:solidFill>
                <a:latin typeface="PT Sans"/>
                <a:ea typeface="PT Sans"/>
                <a:cs typeface="PT Sans"/>
                <a:sym typeface="PT Sans"/>
              </a:rPr>
              <a:t>Каналы общения РЦИ с компаниями</a:t>
            </a:r>
            <a:endParaRPr sz="2400" b="1" i="0" u="none" strike="noStrike" cap="none">
              <a:solidFill>
                <a:srgbClr val="36609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91" name="Google Shape;29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951" y="53813"/>
            <a:ext cx="1008111" cy="64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6"/>
          <p:cNvPicPr preferRelativeResize="0"/>
          <p:nvPr/>
        </p:nvPicPr>
        <p:blipFill rotWithShape="1">
          <a:blip r:embed="rId4">
            <a:alphaModFix/>
          </a:blip>
          <a:srcRect t="-1905" r="33877"/>
          <a:stretch/>
        </p:blipFill>
        <p:spPr>
          <a:xfrm>
            <a:off x="6079367" y="1148749"/>
            <a:ext cx="5833736" cy="50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6"/>
          <p:cNvGrpSpPr/>
          <p:nvPr/>
        </p:nvGrpSpPr>
        <p:grpSpPr>
          <a:xfrm>
            <a:off x="621004" y="1110706"/>
            <a:ext cx="5140131" cy="4895364"/>
            <a:chOff x="1274146" y="2843"/>
            <a:chExt cx="5140131" cy="4895364"/>
          </a:xfrm>
        </p:grpSpPr>
        <p:sp>
          <p:nvSpPr>
            <p:cNvPr id="294" name="Google Shape;294;p6"/>
            <p:cNvSpPr/>
            <p:nvPr/>
          </p:nvSpPr>
          <p:spPr>
            <a:xfrm>
              <a:off x="1274146" y="2843"/>
              <a:ext cx="2447681" cy="1468609"/>
            </a:xfrm>
            <a:prstGeom prst="rect">
              <a:avLst/>
            </a:prstGeom>
            <a:solidFill>
              <a:srgbClr val="D8D8D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 txBox="1"/>
            <p:nvPr/>
          </p:nvSpPr>
          <p:spPr>
            <a:xfrm>
              <a:off x="1274146" y="2843"/>
              <a:ext cx="2447681" cy="1468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2000" b="0" i="0" u="none" strike="noStrike" cap="none">
                  <a:solidFill>
                    <a:schemeClr val="dk1"/>
                  </a:solidFill>
                  <a:latin typeface="PT Sans"/>
                  <a:ea typeface="PT Sans"/>
                  <a:cs typeface="PT Sans"/>
                  <a:sym typeface="PT Sans"/>
                </a:rPr>
                <a:t>Личные встречи</a:t>
              </a: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966596" y="2843"/>
              <a:ext cx="2447681" cy="1468609"/>
            </a:xfrm>
            <a:prstGeom prst="rect">
              <a:avLst/>
            </a:prstGeom>
            <a:solidFill>
              <a:srgbClr val="D8D8D8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 txBox="1"/>
            <p:nvPr/>
          </p:nvSpPr>
          <p:spPr>
            <a:xfrm>
              <a:off x="3966596" y="2843"/>
              <a:ext cx="2447681" cy="1468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2000" b="0" i="0" u="none" strike="noStrike" cap="none">
                  <a:solidFill>
                    <a:srgbClr val="000000"/>
                  </a:solidFill>
                  <a:latin typeface="PT Sans"/>
                  <a:ea typeface="PT Sans"/>
                  <a:cs typeface="PT Sans"/>
                  <a:sym typeface="PT Sans"/>
                </a:rPr>
                <a:t>Портал промкооперации  + новостная рассылка</a:t>
              </a: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1274146" y="1716220"/>
              <a:ext cx="2447681" cy="1468609"/>
            </a:xfrm>
            <a:prstGeom prst="rect">
              <a:avLst/>
            </a:prstGeom>
            <a:solidFill>
              <a:srgbClr val="D8D8D8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 txBox="1"/>
            <p:nvPr/>
          </p:nvSpPr>
          <p:spPr>
            <a:xfrm>
              <a:off x="1274146" y="1716220"/>
              <a:ext cx="2447681" cy="1468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2000" b="0" i="0" u="none" strike="noStrike" cap="none">
                  <a:solidFill>
                    <a:srgbClr val="000000"/>
                  </a:solidFill>
                  <a:latin typeface="PT Sans"/>
                  <a:ea typeface="PT Sans"/>
                  <a:cs typeface="PT Sans"/>
                  <a:sym typeface="PT Sans"/>
                </a:rPr>
                <a:t>Группа </a:t>
              </a:r>
              <a:r>
                <a:rPr lang="ru-RU" sz="2000" b="0" i="0" u="sng" strike="noStrike" cap="none">
                  <a:solidFill>
                    <a:srgbClr val="000000"/>
                  </a:solidFill>
                  <a:latin typeface="PT Sans"/>
                  <a:ea typeface="PT Sans"/>
                  <a:cs typeface="PT Sans"/>
                  <a:sym typeface="PT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ВКонтакте</a:t>
              </a:r>
              <a:endParaRPr sz="20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3966596" y="1716220"/>
              <a:ext cx="2447681" cy="1468609"/>
            </a:xfrm>
            <a:prstGeom prst="rect">
              <a:avLst/>
            </a:prstGeom>
            <a:solidFill>
              <a:srgbClr val="D8D8D8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 txBox="1"/>
            <p:nvPr/>
          </p:nvSpPr>
          <p:spPr>
            <a:xfrm>
              <a:off x="3966596" y="1716220"/>
              <a:ext cx="2447681" cy="1468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2000" b="0" i="0" u="none" strike="noStrike" cap="none">
                  <a:solidFill>
                    <a:srgbClr val="000000"/>
                  </a:solidFill>
                  <a:latin typeface="PT Sans"/>
                  <a:ea typeface="PT Sans"/>
                  <a:cs typeface="PT Sans"/>
                  <a:sym typeface="PT Sans"/>
                </a:rPr>
                <a:t>Страница на </a:t>
              </a:r>
              <a:r>
                <a:rPr lang="ru-RU" sz="2000" b="0" i="0" u="sng" strike="noStrike" cap="none">
                  <a:solidFill>
                    <a:srgbClr val="000000"/>
                  </a:solidFill>
                  <a:latin typeface="PT Sans"/>
                  <a:ea typeface="PT Sans"/>
                  <a:cs typeface="PT Sans"/>
                  <a:sym typeface="PT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facebook</a:t>
              </a:r>
              <a:endParaRPr sz="20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1274146" y="3429598"/>
              <a:ext cx="2447681" cy="1468609"/>
            </a:xfrm>
            <a:prstGeom prst="rect">
              <a:avLst/>
            </a:prstGeom>
            <a:solidFill>
              <a:srgbClr val="AD2A2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 txBox="1"/>
            <p:nvPr/>
          </p:nvSpPr>
          <p:spPr>
            <a:xfrm>
              <a:off x="1274146" y="3429598"/>
              <a:ext cx="2447681" cy="1468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Аккаунт в Instagram: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rce_permkrai</a:t>
              </a:r>
              <a:endParaRPr sz="24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3966596" y="3429598"/>
              <a:ext cx="2447681" cy="1468609"/>
            </a:xfrm>
            <a:prstGeom prst="rect">
              <a:avLst/>
            </a:prstGeom>
            <a:solidFill>
              <a:srgbClr val="AD2A2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 txBox="1"/>
            <p:nvPr/>
          </p:nvSpPr>
          <p:spPr>
            <a:xfrm>
              <a:off x="3966596" y="3429598"/>
              <a:ext cx="2447681" cy="1468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 Telegram-канал: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ПромКлуб Прикамья</a:t>
              </a:r>
              <a:endParaRPr sz="24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sp>
        <p:nvSpPr>
          <p:cNvPr id="306" name="Google Shape;306;p6"/>
          <p:cNvSpPr txBox="1"/>
          <p:nvPr/>
        </p:nvSpPr>
        <p:spPr>
          <a:xfrm>
            <a:off x="1381095" y="6405854"/>
            <a:ext cx="3001075" cy="3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6609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307" name="Google Shape;307;p6"/>
          <p:cNvGrpSpPr/>
          <p:nvPr/>
        </p:nvGrpSpPr>
        <p:grpSpPr>
          <a:xfrm>
            <a:off x="0" y="6246891"/>
            <a:ext cx="12191999" cy="624931"/>
            <a:chOff x="2678" y="0"/>
            <a:chExt cx="9138642" cy="562501"/>
          </a:xfrm>
        </p:grpSpPr>
        <p:sp>
          <p:nvSpPr>
            <p:cNvPr id="308" name="Google Shape;308;p6"/>
            <p:cNvSpPr/>
            <p:nvPr/>
          </p:nvSpPr>
          <p:spPr>
            <a:xfrm>
              <a:off x="2678" y="0"/>
              <a:ext cx="2687835" cy="562501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0B5587"/>
                </a:gs>
                <a:gs pos="100000">
                  <a:srgbClr val="D43549"/>
                </a:gs>
              </a:gsLst>
              <a:lin ang="270000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"/>
            <p:cNvSpPr txBox="1"/>
            <p:nvPr/>
          </p:nvSpPr>
          <p:spPr>
            <a:xfrm>
              <a:off x="2678" y="0"/>
              <a:ext cx="2547210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Многофункциональный технологический центр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2434197" y="0"/>
              <a:ext cx="2406585" cy="550060"/>
            </a:xfrm>
            <a:prstGeom prst="chevron">
              <a:avLst>
                <a:gd name="adj" fmla="val 50000"/>
              </a:avLst>
            </a:prstGeom>
            <a:solidFill>
              <a:srgbClr val="0B558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6"/>
            <p:cNvSpPr txBox="1"/>
            <p:nvPr/>
          </p:nvSpPr>
          <p:spPr>
            <a:xfrm>
              <a:off x="2434198" y="0"/>
              <a:ext cx="2125334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Промышленная кооперация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303216" y="0"/>
              <a:ext cx="2687835" cy="562501"/>
            </a:xfrm>
            <a:prstGeom prst="chevron">
              <a:avLst>
                <a:gd name="adj" fmla="val 50000"/>
              </a:avLst>
            </a:prstGeom>
            <a:solidFill>
              <a:srgbClr val="0B558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6"/>
            <p:cNvSpPr txBox="1"/>
            <p:nvPr/>
          </p:nvSpPr>
          <p:spPr>
            <a:xfrm>
              <a:off x="4322594" y="0"/>
              <a:ext cx="2387207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Цифровые технологии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6453485" y="0"/>
              <a:ext cx="2687835" cy="562501"/>
            </a:xfrm>
            <a:prstGeom prst="chevron">
              <a:avLst>
                <a:gd name="adj" fmla="val 50000"/>
              </a:avLst>
            </a:prstGeom>
            <a:solidFill>
              <a:srgbClr val="0B558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6"/>
            <p:cNvSpPr txBox="1"/>
            <p:nvPr/>
          </p:nvSpPr>
          <p:spPr>
            <a:xfrm>
              <a:off x="6734736" y="0"/>
              <a:ext cx="2125334" cy="562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32000" rIns="16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Повышение производительности труда</a:t>
              </a:r>
              <a:endPara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1" name="Google Shape;321;p7"/>
          <p:cNvCxnSpPr/>
          <p:nvPr/>
        </p:nvCxnSpPr>
        <p:spPr>
          <a:xfrm>
            <a:off x="7318951" y="2199306"/>
            <a:ext cx="344" cy="1139473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22" name="Google Shape;322;p7"/>
          <p:cNvSpPr/>
          <p:nvPr/>
        </p:nvSpPr>
        <p:spPr>
          <a:xfrm>
            <a:off x="2888565" y="5567951"/>
            <a:ext cx="379717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23" name="Google Shape;323;p7"/>
          <p:cNvSpPr/>
          <p:nvPr/>
        </p:nvSpPr>
        <p:spPr>
          <a:xfrm>
            <a:off x="-1" y="1651518"/>
            <a:ext cx="12191999" cy="37394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0730" t="11796" r="10927" b="9957"/>
          <a:stretch/>
        </p:blipFill>
        <p:spPr>
          <a:xfrm>
            <a:off x="10057199" y="4643969"/>
            <a:ext cx="1429753" cy="14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7652" y="4643969"/>
            <a:ext cx="1429753" cy="142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l="803" t="4099" r="67024" b="1108"/>
          <a:stretch/>
        </p:blipFill>
        <p:spPr>
          <a:xfrm>
            <a:off x="3917626" y="4657253"/>
            <a:ext cx="1448515" cy="142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7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87757" y="4643994"/>
            <a:ext cx="1447826" cy="142972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7"/>
          <p:cNvSpPr/>
          <p:nvPr/>
        </p:nvSpPr>
        <p:spPr>
          <a:xfrm>
            <a:off x="768313" y="3338779"/>
            <a:ext cx="4800343" cy="37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A5A5A5"/>
                </a:solidFill>
                <a:latin typeface="PT Sans"/>
                <a:ea typeface="PT Sans"/>
                <a:cs typeface="PT Sans"/>
                <a:sym typeface="PT Sans"/>
              </a:rPr>
              <a:t>Адрес: </a:t>
            </a:r>
            <a:r>
              <a:rPr lang="ru-RU" sz="18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г. Пермь, ул. Николая Островского, 69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7"/>
          <p:cNvSpPr/>
          <p:nvPr/>
        </p:nvSpPr>
        <p:spPr>
          <a:xfrm>
            <a:off x="768313" y="2481560"/>
            <a:ext cx="3247974" cy="3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A5A5A5"/>
                </a:solidFill>
                <a:latin typeface="PT Sans"/>
                <a:ea typeface="PT Sans"/>
                <a:cs typeface="PT Sans"/>
                <a:sym typeface="PT Sans"/>
              </a:rPr>
              <a:t>e-mail: </a:t>
            </a:r>
            <a:r>
              <a:rPr lang="ru-RU" sz="18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office@rce-perm.ru</a:t>
            </a:r>
            <a:endParaRPr sz="1800" b="1" i="0" u="none" strike="noStrike" cap="none">
              <a:solidFill>
                <a:srgbClr val="3F3F3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30" name="Google Shape;330;p7"/>
          <p:cNvSpPr/>
          <p:nvPr/>
        </p:nvSpPr>
        <p:spPr>
          <a:xfrm>
            <a:off x="768313" y="2886308"/>
            <a:ext cx="285564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A5A5A5"/>
                </a:solidFill>
                <a:latin typeface="PT Sans"/>
                <a:ea typeface="PT Sans"/>
                <a:cs typeface="PT Sans"/>
                <a:sym typeface="PT Sans"/>
              </a:rPr>
              <a:t>тел.: </a:t>
            </a:r>
            <a:r>
              <a:rPr lang="ru-RU" sz="18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+7 (342) 201-21-10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7"/>
          <p:cNvSpPr txBox="1"/>
          <p:nvPr/>
        </p:nvSpPr>
        <p:spPr>
          <a:xfrm>
            <a:off x="768313" y="2087063"/>
            <a:ext cx="6858000" cy="37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366092"/>
                </a:solidFill>
                <a:latin typeface="PT Sans"/>
                <a:ea typeface="PT Sans"/>
                <a:cs typeface="PT Sans"/>
                <a:sym typeface="PT Sans"/>
              </a:rPr>
              <a:t>Контакты</a:t>
            </a:r>
            <a:endParaRPr sz="1800" b="1" i="0" u="none" strike="noStrike" cap="none">
              <a:solidFill>
                <a:srgbClr val="36609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32" name="Google Shape;332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61091" y="188313"/>
            <a:ext cx="5069817" cy="109888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7"/>
          <p:cNvSpPr/>
          <p:nvPr/>
        </p:nvSpPr>
        <p:spPr>
          <a:xfrm>
            <a:off x="7098740" y="2936129"/>
            <a:ext cx="474758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prompermkrai.ru</a:t>
            </a:r>
            <a:endParaRPr sz="2400" b="1" i="0" u="none" strike="noStrike" cap="none">
              <a:solidFill>
                <a:srgbClr val="3F3F3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34" name="Google Shape;334;p7"/>
          <p:cNvSpPr/>
          <p:nvPr/>
        </p:nvSpPr>
        <p:spPr>
          <a:xfrm>
            <a:off x="7098740" y="2481560"/>
            <a:ext cx="2984818" cy="3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rce-perm.ru</a:t>
            </a:r>
            <a:endParaRPr sz="2400" b="1" i="0" u="none" strike="noStrike" cap="none">
              <a:solidFill>
                <a:srgbClr val="3F3F3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35" name="Google Shape;335;p7"/>
          <p:cNvSpPr/>
          <p:nvPr/>
        </p:nvSpPr>
        <p:spPr>
          <a:xfrm>
            <a:off x="495449" y="5942947"/>
            <a:ext cx="306564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336" name="Google Shape;336;p7"/>
          <p:cNvCxnSpPr/>
          <p:nvPr/>
        </p:nvCxnSpPr>
        <p:spPr>
          <a:xfrm>
            <a:off x="6379025" y="2346072"/>
            <a:ext cx="0" cy="1515393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Широкоэкранный</PresentationFormat>
  <Paragraphs>84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PT Sans</vt:lpstr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Ксения Николаева</cp:lastModifiedBy>
  <cp:revision>1</cp:revision>
  <dcterms:modified xsi:type="dcterms:W3CDTF">2021-02-04T17:05:16Z</dcterms:modified>
</cp:coreProperties>
</file>