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34" r:id="rId3"/>
    <p:sldId id="335" r:id="rId4"/>
    <p:sldId id="332" r:id="rId5"/>
    <p:sldId id="336" r:id="rId6"/>
    <p:sldId id="337" r:id="rId7"/>
    <p:sldId id="338" r:id="rId8"/>
    <p:sldId id="339" r:id="rId9"/>
    <p:sldId id="340" r:id="rId10"/>
    <p:sldId id="279" r:id="rId11"/>
  </p:sldIdLst>
  <p:sldSz cx="9144000" cy="6858000" type="screen4x3"/>
  <p:notesSz cx="677862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549"/>
    <a:srgbClr val="1F497D"/>
    <a:srgbClr val="0B55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047" autoAdjust="0"/>
  </p:normalViewPr>
  <p:slideViewPr>
    <p:cSldViewPr>
      <p:cViewPr>
        <p:scale>
          <a:sx n="100" d="100"/>
          <a:sy n="100" d="100"/>
        </p:scale>
        <p:origin x="-108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7990" cy="49689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9038" y="0"/>
            <a:ext cx="2937989" cy="49689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0810DD3A-5EFA-4A9B-BC47-B3F53B5A602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1325"/>
            <a:ext cx="2937990" cy="496890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9038" y="9431325"/>
            <a:ext cx="2937989" cy="496890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4EC89F9A-557D-4B90-93D3-BF9100282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99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7405" cy="49649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9652" y="0"/>
            <a:ext cx="2937405" cy="49649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C2481B6A-3EF6-4B6B-ABD5-AA86C97A133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6463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6662"/>
            <a:ext cx="5422900" cy="4468416"/>
          </a:xfrm>
          <a:prstGeom prst="rect">
            <a:avLst/>
          </a:prstGeom>
        </p:spPr>
        <p:txBody>
          <a:bodyPr vert="horz" lIns="92025" tIns="46013" rIns="92025" bIns="460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37405" cy="49649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9652" y="9431599"/>
            <a:ext cx="2937405" cy="49649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3681C39B-3957-4A13-B6E1-C6BC0277D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7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7D9C-4B03-4670-9FEF-05085DD9410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58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внизу элемент с разделами, графически показывающий последовательность и о каком разделе на текущем слайде идёт речь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целом, посмотреть единый подход к оформлению слайдом (шрифты, размер элементов) и достаточно много пустого места.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C39B-3957-4A13-B6E1-C6BC0277D76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4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Аудит заменить, проверка финансовая, юридическая</a:t>
            </a:r>
          </a:p>
          <a:p>
            <a:r>
              <a:rPr lang="ru-RU" dirty="0"/>
              <a:t>Что</a:t>
            </a:r>
            <a:r>
              <a:rPr lang="ru-RU" baseline="0" dirty="0"/>
              <a:t> делает </a:t>
            </a:r>
            <a:r>
              <a:rPr lang="ru-RU" baseline="0" dirty="0" err="1"/>
              <a:t>рци</a:t>
            </a:r>
            <a:r>
              <a:rPr lang="ru-RU" baseline="0" dirty="0"/>
              <a:t> и сама компания – цветами или контуром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C39B-3957-4A13-B6E1-C6BC0277D76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5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Аудит заменить, проверка финансовая, юридическая</a:t>
            </a:r>
          </a:p>
          <a:p>
            <a:r>
              <a:rPr lang="ru-RU" dirty="0"/>
              <a:t>Что</a:t>
            </a:r>
            <a:r>
              <a:rPr lang="ru-RU" baseline="0" dirty="0"/>
              <a:t> делает </a:t>
            </a:r>
            <a:r>
              <a:rPr lang="ru-RU" baseline="0" dirty="0" err="1"/>
              <a:t>рци</a:t>
            </a:r>
            <a:r>
              <a:rPr lang="ru-RU" baseline="0" dirty="0"/>
              <a:t> и сама компания – цветами или контуром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C39B-3957-4A13-B6E1-C6BC0277D76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5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Аудит заменить, проверка финансовая, юридическая</a:t>
            </a:r>
          </a:p>
          <a:p>
            <a:r>
              <a:rPr lang="ru-RU" dirty="0"/>
              <a:t>Что</a:t>
            </a:r>
            <a:r>
              <a:rPr lang="ru-RU" baseline="0" dirty="0"/>
              <a:t> делает </a:t>
            </a:r>
            <a:r>
              <a:rPr lang="ru-RU" baseline="0" dirty="0" err="1"/>
              <a:t>рци</a:t>
            </a:r>
            <a:r>
              <a:rPr lang="ru-RU" baseline="0" dirty="0"/>
              <a:t> и сама компания – цветами или контуром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C39B-3957-4A13-B6E1-C6BC0277D76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54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Аудит заменить, проверка финансовая, юридическая</a:t>
            </a:r>
          </a:p>
          <a:p>
            <a:r>
              <a:rPr lang="ru-RU" dirty="0"/>
              <a:t>Что</a:t>
            </a:r>
            <a:r>
              <a:rPr lang="ru-RU" baseline="0" dirty="0"/>
              <a:t> делает </a:t>
            </a:r>
            <a:r>
              <a:rPr lang="ru-RU" baseline="0" dirty="0" err="1"/>
              <a:t>рци</a:t>
            </a:r>
            <a:r>
              <a:rPr lang="ru-RU" baseline="0" dirty="0"/>
              <a:t> и сама компания – цветами или контуром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C39B-3957-4A13-B6E1-C6BC0277D7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5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5700" y="1241425"/>
            <a:ext cx="446722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C39B-3957-4A13-B6E1-C6BC0277D7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37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55725" y="1241227"/>
            <a:ext cx="4067175" cy="33513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Первым шагом необходимо зарегистрировать личный кабинет предприятия на Портале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Нажать кнопку «Стать участником» на главной странице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Ознакомиться с правилами регистрации во всплывающем окне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Зарегистрировать личный кабинет с указанием общих сведений о компании и контактными данными пользователя (контактная информации и сведения о контактном лице, наименование предприятия/ИНН/ОКВЭД, юридический, почтовый и фактический адреса)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Перейти к заполнению карточки предприятия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C39B-3957-4A13-B6E1-C6BC0277D76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2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55725" y="1241227"/>
            <a:ext cx="4067175" cy="33513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Заполнение разделов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карточки предприятия проходит в личном кабинете самостоятельно по ключевым разделам: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Общая информация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Ключевые теги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 о продуктах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др.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Модерация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осуществляется сотрудниками Фонда «РЦИ» 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необходима для корректного представления данных предприятия и повышения их качества при представлении потенциальным заказчикам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C39B-3957-4A13-B6E1-C6BC0277D7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3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5700" y="1241425"/>
            <a:ext cx="446722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Сервисы</a:t>
            </a:r>
            <a:r>
              <a:rPr lang="ru-RU" baseline="0" dirty="0" smtClean="0"/>
              <a:t> на Портале: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Перечень потребностей крупных промышленных холдингов и предприятий региона с возможностью загрузки собственных потребностей и отклика для предложения своих решений на представленные</a:t>
            </a:r>
          </a:p>
          <a:p>
            <a:pPr marL="228600" indent="-228600">
              <a:buAutoNum type="arabicPeriod"/>
            </a:pPr>
            <a:r>
              <a:rPr lang="ru-RU" dirty="0" smtClean="0"/>
              <a:t>Биржа мощностей – </a:t>
            </a:r>
            <a:r>
              <a:rPr lang="ru-RU" dirty="0" err="1" smtClean="0"/>
              <a:t>агрегатор</a:t>
            </a:r>
            <a:r>
              <a:rPr lang="ru-RU" dirty="0" smtClean="0"/>
              <a:t> производственных</a:t>
            </a:r>
            <a:r>
              <a:rPr lang="ru-RU" baseline="0" dirty="0" smtClean="0"/>
              <a:t> возможностей для дозагрузки существующих производственных мощностей предприятий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Библиотека кейсов успешного внедрения высокотехнологичных решений в промышленном комплексе региона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Формирование списка выбранных предприятий для оперативного доступа к информации о них и скачивания карточек в формате </a:t>
            </a:r>
            <a:r>
              <a:rPr lang="en-US" baseline="0" dirty="0" smtClean="0"/>
              <a:t>.PDF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C39B-3957-4A13-B6E1-C6BC0277D76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3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0BC2-556F-4F6C-B0D9-A96F17584ABD}" type="datetime1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BFB-A26F-4002-8F3C-EB455DFE3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03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6FC-10D5-4EB3-A7DD-2BA461BD1EA0}" type="datetime1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BFB-A26F-4002-8F3C-EB455DFE3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8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9E87-0BC6-411C-8FD2-E23978CC29D0}" type="datetime1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BFB-A26F-4002-8F3C-EB455DFE3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1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12D0-A5D5-4814-89C5-60DDAFD88441}" type="datetime1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BFB-A26F-4002-8F3C-EB455DFE3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3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7F1F-0E44-4907-A9EC-CDCC8D5ABC5B}" type="datetime1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BFB-A26F-4002-8F3C-EB455DFE3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8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4E99-6573-48C9-A60B-8804BDBBCAC2}" type="datetime1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BFB-A26F-4002-8F3C-EB455DFE3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2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84E2-1A47-44B8-A0AC-5A16D77B9286}" type="datetime1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BFB-A26F-4002-8F3C-EB455DFE3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0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06C2-EEAC-42FA-B112-143F11523E8E}" type="datetime1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BFB-A26F-4002-8F3C-EB455DFE3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1FF5-DC70-4BD9-90CF-6AFF2AA5BC98}" type="datetime1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BFB-A26F-4002-8F3C-EB455DFE3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5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99CF-5C11-4133-A124-3E5857A8C6DE}" type="datetime1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BFB-A26F-4002-8F3C-EB455DFE3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71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86C7-17C1-4D40-9503-3148911219B0}" type="datetime1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BFB-A26F-4002-8F3C-EB455DFE3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7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D618C-C369-4D0D-9E07-43445DD7F76B}" type="datetime1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CBFB-A26F-4002-8F3C-EB455DFE3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9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28" y="5728541"/>
            <a:ext cx="266084" cy="35477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256426" y="6110715"/>
            <a:ext cx="641837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04829" y="6078536"/>
            <a:ext cx="465992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" b="4073"/>
          <a:stretch/>
        </p:blipFill>
        <p:spPr>
          <a:xfrm>
            <a:off x="1312474" y="5625157"/>
            <a:ext cx="370103" cy="48461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162029" y="5934319"/>
            <a:ext cx="465992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8" t="54213" r="40488" b="40623"/>
          <a:stretch/>
        </p:blipFill>
        <p:spPr>
          <a:xfrm rot="10800000">
            <a:off x="2232373" y="6031697"/>
            <a:ext cx="351335" cy="780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57" y="5544159"/>
            <a:ext cx="299763" cy="39968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28020" y="6124879"/>
            <a:ext cx="589086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89" y="5495952"/>
            <a:ext cx="315454" cy="4206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834" y="5722758"/>
            <a:ext cx="307072" cy="406087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3119291" y="6048619"/>
            <a:ext cx="308280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505058" y="5915268"/>
            <a:ext cx="305365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375618" y="5938563"/>
            <a:ext cx="565196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831975" y="5985944"/>
            <a:ext cx="667284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446339" y="6119295"/>
            <a:ext cx="565196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011536" y="5936364"/>
            <a:ext cx="652157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567906" y="5985944"/>
            <a:ext cx="152934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110832" y="6048619"/>
            <a:ext cx="167222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644376" y="6119295"/>
            <a:ext cx="550069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187302" y="5952088"/>
            <a:ext cx="550069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243701" y="6214544"/>
            <a:ext cx="6578091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8" t="54213" r="40488" b="40623"/>
          <a:stretch/>
        </p:blipFill>
        <p:spPr>
          <a:xfrm rot="10800000">
            <a:off x="6132859" y="6041221"/>
            <a:ext cx="351335" cy="780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8" t="55289" r="39920" b="40623"/>
          <a:stretch/>
        </p:blipFill>
        <p:spPr>
          <a:xfrm rot="10800000">
            <a:off x="4345546" y="6029431"/>
            <a:ext cx="357773" cy="6180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8" t="55164" r="41792" b="40623"/>
          <a:stretch/>
        </p:blipFill>
        <p:spPr>
          <a:xfrm rot="10800000">
            <a:off x="4684871" y="6032301"/>
            <a:ext cx="336546" cy="6370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8" t="55164" r="41792" b="40623"/>
          <a:stretch/>
        </p:blipFill>
        <p:spPr>
          <a:xfrm rot="10800000">
            <a:off x="5002767" y="6032301"/>
            <a:ext cx="336546" cy="6370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8" t="54848" r="41792" b="40623"/>
          <a:stretch/>
        </p:blipFill>
        <p:spPr>
          <a:xfrm rot="10800000">
            <a:off x="5320870" y="6032297"/>
            <a:ext cx="80165" cy="68467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08" y="5503805"/>
            <a:ext cx="313754" cy="4183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72" y="5690392"/>
            <a:ext cx="282178" cy="376237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3810422" y="6109769"/>
            <a:ext cx="474403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3895982" y="5718390"/>
            <a:ext cx="350905" cy="398119"/>
            <a:chOff x="3554028" y="5510149"/>
            <a:chExt cx="441912" cy="376027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71" b="-1"/>
            <a:stretch/>
          </p:blipFill>
          <p:spPr>
            <a:xfrm>
              <a:off x="3554028" y="5519738"/>
              <a:ext cx="441912" cy="366438"/>
            </a:xfrm>
            <a:prstGeom prst="rect">
              <a:avLst/>
            </a:prstGeom>
          </p:spPr>
        </p:pic>
        <p:sp>
          <p:nvSpPr>
            <p:cNvPr id="40" name="Прямоугольник 39"/>
            <p:cNvSpPr/>
            <p:nvPr/>
          </p:nvSpPr>
          <p:spPr>
            <a:xfrm>
              <a:off x="3793971" y="5510149"/>
              <a:ext cx="201969" cy="68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89" y="5711440"/>
            <a:ext cx="312094" cy="41612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12" y="5516535"/>
            <a:ext cx="336843" cy="44912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80" y="5759603"/>
            <a:ext cx="340708" cy="36527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49" y="5527617"/>
            <a:ext cx="323106" cy="43080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25" y="5527621"/>
            <a:ext cx="308209" cy="410945"/>
          </a:xfrm>
          <a:prstGeom prst="rect">
            <a:avLst/>
          </a:prstGeom>
        </p:spPr>
      </p:pic>
      <p:sp>
        <p:nvSpPr>
          <p:cNvPr id="46" name="Заголовок 1"/>
          <p:cNvSpPr txBox="1">
            <a:spLocks/>
          </p:cNvSpPr>
          <p:nvPr/>
        </p:nvSpPr>
        <p:spPr>
          <a:xfrm>
            <a:off x="1022724" y="3124735"/>
            <a:ext cx="7258383" cy="882288"/>
          </a:xfrm>
          <a:prstGeom prst="rect">
            <a:avLst/>
          </a:prstGeom>
        </p:spPr>
        <p:txBody>
          <a:bodyPr lIns="68577" tIns="34289" rIns="68577" bIns="34289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B558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Региональный оператор промышленной кооперации Пермского края</a:t>
            </a:r>
            <a:endParaRPr lang="ru-RU" sz="2100" b="1" dirty="0">
              <a:solidFill>
                <a:srgbClr val="0B558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80" y="1393920"/>
            <a:ext cx="3666366" cy="738935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97247" y="6353479"/>
            <a:ext cx="3531923" cy="253914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PT Sans" panose="020B0503020203020204" pitchFamily="34" charset="-52"/>
              </a:rPr>
              <a:t>Директор – Пономарев Михаил Владимирович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BFB-A26F-4002-8F3C-EB455DFE3A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331640" y="2948947"/>
            <a:ext cx="64807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356925" y="6021289"/>
            <a:ext cx="3084811" cy="27699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buClr>
                <a:srgbClr val="376092"/>
              </a:buClr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/>
                <a:ea typeface="PT Sans" panose="020B0503020203020204" pitchFamily="34" charset="-52"/>
              </a:rPr>
              <a:t>г. Пермь, ул. Николая Островского, 69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3223815"/>
            <a:ext cx="1832545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buClr>
                <a:srgbClr val="376092"/>
              </a:buClr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office@rce-perm.ru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/>
              <a:ea typeface="PT Sans" panose="020B0503020203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6311" y="3223815"/>
            <a:ext cx="1181726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buClr>
                <a:srgbClr val="376092"/>
              </a:buClr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rce-perm.ru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/>
              <a:ea typeface="PT Sans" panose="020B0503020203020204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4642" y="3223818"/>
            <a:ext cx="1718732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buClr>
                <a:srgbClr val="376092"/>
              </a:buClr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/>
                <a:ea typeface="PT Sans" panose="020B0503020203020204" pitchFamily="34" charset="-52"/>
              </a:rPr>
              <a:t>+7 (342) 201-21-10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03648" y="4581128"/>
            <a:ext cx="64807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682263" y="1468314"/>
            <a:ext cx="6858000" cy="375920"/>
          </a:xfrm>
          <a:prstGeom prst="rect">
            <a:avLst/>
          </a:prstGeom>
        </p:spPr>
        <p:txBody>
          <a:bodyPr vert="horz" lIns="91434" tIns="45717" rIns="91434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Контакты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6310" y="363240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prompermkrai.ru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104" name="Picture 8" descr="Значок вк (вконтакте) в png форма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31" y="3675000"/>
            <a:ext cx="283057" cy="28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ACEBOOK иконки. Скачать бесплатно иконки FAC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75" y="3649492"/>
            <a:ext cx="334072" cy="3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05327" y="3654009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rce.perm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CBFB-A26F-4002-8F3C-EB455DFE3AC3}" type="slidenum">
              <a:rPr lang="ru-RU" smtClean="0"/>
              <a:t>10</a:t>
            </a:fld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99" y="260648"/>
            <a:ext cx="3666366" cy="738935"/>
          </a:xfrm>
          <a:prstGeom prst="rect">
            <a:avLst/>
          </a:prstGeom>
        </p:spPr>
      </p:pic>
      <p:pic>
        <p:nvPicPr>
          <p:cNvPr id="18" name="Изображение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1158" y="0"/>
            <a:ext cx="1310715" cy="10226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88678" y="986972"/>
            <a:ext cx="1961101" cy="40010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b="1" dirty="0" smtClean="0">
                <a:solidFill>
                  <a:srgbClr val="D43549"/>
                </a:solidFill>
              </a:rPr>
              <a:t>prompermkrai.ru</a:t>
            </a:r>
            <a:r>
              <a:rPr lang="ru-RU" b="1" dirty="0" smtClean="0">
                <a:solidFill>
                  <a:srgbClr val="D43549"/>
                </a:solidFill>
                <a:latin typeface="PT Sans"/>
              </a:rPr>
              <a:t> </a:t>
            </a:r>
            <a:endParaRPr lang="en-US" b="1" dirty="0">
              <a:solidFill>
                <a:srgbClr val="D435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69781" y="345519"/>
            <a:ext cx="6742579" cy="375920"/>
          </a:xfrm>
          <a:prstGeom prst="rect">
            <a:avLst/>
          </a:prstGeom>
        </p:spPr>
        <p:txBody>
          <a:bodyPr lIns="89840" tIns="44920" rIns="89840" bIns="4492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Презентация Корпорации (Холдинга) предприятиям Пермского края 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" y="41314"/>
            <a:ext cx="1008111" cy="641921"/>
          </a:xfrm>
          <a:prstGeom prst="rect">
            <a:avLst/>
          </a:prstGeom>
        </p:spPr>
      </p:pic>
      <p:sp>
        <p:nvSpPr>
          <p:cNvPr id="51" name="Номер слайда 1"/>
          <p:cNvSpPr txBox="1">
            <a:spLocks/>
          </p:cNvSpPr>
          <p:nvPr/>
        </p:nvSpPr>
        <p:spPr>
          <a:xfrm>
            <a:off x="9797086" y="61205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3ECBFB-A26F-4002-8F3C-EB455DFE3AC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6408" y="2930065"/>
            <a:ext cx="8495122" cy="672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algn="ctr"/>
            <a:r>
              <a:rPr lang="ru-RU" sz="1200" dirty="0">
                <a:solidFill>
                  <a:schemeClr val="tx1"/>
                </a:solidFill>
                <a:latin typeface="PT Sans"/>
              </a:rPr>
              <a:t> </a:t>
            </a:r>
            <a:endParaRPr lang="ru-RU" sz="1200" dirty="0" smtClean="0">
              <a:solidFill>
                <a:schemeClr val="tx1"/>
              </a:solidFill>
              <a:latin typeface="PT Sans"/>
            </a:endParaRPr>
          </a:p>
          <a:p>
            <a:pPr marL="177800" algn="ctr"/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Проведение 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установочного мероприятия-презентации Корпорации (Холдинга) с целью информирования предприятий Пермского края о траектории вхождения в перечень поставщиков Корпорации (Холдинга)</a:t>
            </a:r>
          </a:p>
          <a:p>
            <a:pPr marL="177800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4" name="Пятиугольник 123"/>
          <p:cNvSpPr/>
          <p:nvPr/>
        </p:nvSpPr>
        <p:spPr>
          <a:xfrm>
            <a:off x="289852" y="1354571"/>
            <a:ext cx="4201197" cy="92742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PT Sans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PT Sans"/>
              </a:rPr>
              <a:t>Заключение 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Соглашения о 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сотрудничестве и взаимодействии между Пермским краем и Корпорацией (Холдингом)</a:t>
            </a:r>
          </a:p>
          <a:p>
            <a:pPr algn="ctr"/>
            <a:endParaRPr lang="ru-RU" sz="1400" b="1" dirty="0">
              <a:solidFill>
                <a:srgbClr val="D4354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405" y="910994"/>
            <a:ext cx="8038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D43549"/>
                </a:solidFill>
                <a:latin typeface="PT Sans"/>
              </a:rPr>
              <a:t>Минпромторг Пермского края / Корпорация (Холдинг)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4537545" y="1354571"/>
            <a:ext cx="4234728" cy="92742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PT Sans"/>
              </a:rPr>
              <a:t>Подписание Дорожной карты по взаимодействию Корпорации (Холдинга) с промышленным комплексом Пермского края, содержащей конкретные мероприятия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79025" y="2472153"/>
            <a:ext cx="6104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D43549"/>
                </a:solidFill>
                <a:latin typeface="PT Sans"/>
              </a:rPr>
              <a:t>Минпромторг Пермского края совместно с Фондом «РЦИ»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38966" y="3894234"/>
            <a:ext cx="3675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D43549"/>
                </a:solidFill>
                <a:latin typeface="PT Sans"/>
              </a:rPr>
              <a:t>Корпорация (Холдинг)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40867" y="4744073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PT Sans"/>
            </a:endParaRPr>
          </a:p>
          <a:p>
            <a:pPr algn="ctr"/>
            <a:endParaRPr lang="ru-RU" sz="1200" dirty="0">
              <a:latin typeface="PT Sans"/>
            </a:endParaRPr>
          </a:p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039203" y="4338320"/>
            <a:ext cx="1748014" cy="1773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PT Sans"/>
              </a:rPr>
              <a:t>Формирует и ежегодно актуализирует Перечень проблемных вопросов  и Перечень вопросов по </a:t>
            </a:r>
            <a:r>
              <a:rPr lang="ru-RU" sz="1200" dirty="0" err="1" smtClean="0">
                <a:solidFill>
                  <a:schemeClr val="tx1"/>
                </a:solidFill>
                <a:latin typeface="PT Sans"/>
              </a:rPr>
              <a:t>импортозамещению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 </a:t>
            </a:r>
            <a:endParaRPr lang="ru-RU" sz="1200" dirty="0">
              <a:solidFill>
                <a:schemeClr val="tx1"/>
              </a:solidFill>
              <a:latin typeface="PT Sans"/>
            </a:endParaRPr>
          </a:p>
          <a:p>
            <a:pPr marL="177800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7166" y="4338320"/>
            <a:ext cx="1748014" cy="1773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PT Sans"/>
              </a:rPr>
              <a:t>Объясняет правила аудита и сертификации предприятий, готовых стать 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поставщиками</a:t>
            </a:r>
            <a:endParaRPr lang="ru-RU" sz="1200" dirty="0">
              <a:solidFill>
                <a:schemeClr val="tx1"/>
              </a:solidFill>
              <a:latin typeface="PT Sans"/>
            </a:endParaRPr>
          </a:p>
          <a:p>
            <a:pPr marL="177800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51788" y="4338320"/>
            <a:ext cx="1748014" cy="1800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PT Sans"/>
              </a:rPr>
              <a:t>Излагает стратегию закупок и порядок вхождения на торговые площадки</a:t>
            </a:r>
          </a:p>
          <a:p>
            <a:pPr marL="177800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6410" y="4351774"/>
            <a:ext cx="1748014" cy="1773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PT Sans"/>
              </a:rPr>
              <a:t>Представляет презентацию своей продукции</a:t>
            </a:r>
          </a:p>
          <a:p>
            <a:pPr marL="177800"/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>
            <a:cxnSpLocks/>
            <a:stCxn id="32" idx="3"/>
            <a:endCxn id="31" idx="1"/>
          </p:cNvCxnSpPr>
          <p:nvPr/>
        </p:nvCxnSpPr>
        <p:spPr>
          <a:xfrm>
            <a:off x="2064424" y="5238711"/>
            <a:ext cx="487364" cy="0"/>
          </a:xfrm>
          <a:prstGeom prst="straightConnector1">
            <a:avLst/>
          </a:prstGeom>
          <a:ln w="50800">
            <a:solidFill>
              <a:srgbClr val="0B558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cxnSpLocks/>
          </p:cNvCxnSpPr>
          <p:nvPr/>
        </p:nvCxnSpPr>
        <p:spPr>
          <a:xfrm>
            <a:off x="4299802" y="5232921"/>
            <a:ext cx="487364" cy="0"/>
          </a:xfrm>
          <a:prstGeom prst="straightConnector1">
            <a:avLst/>
          </a:prstGeom>
          <a:ln w="50800">
            <a:solidFill>
              <a:srgbClr val="0B558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cxnSpLocks/>
          </p:cNvCxnSpPr>
          <p:nvPr/>
        </p:nvCxnSpPr>
        <p:spPr>
          <a:xfrm>
            <a:off x="6535180" y="5234283"/>
            <a:ext cx="487364" cy="0"/>
          </a:xfrm>
          <a:prstGeom prst="straightConnector1">
            <a:avLst/>
          </a:prstGeom>
          <a:ln w="50800">
            <a:solidFill>
              <a:srgbClr val="0B558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25" idx="3"/>
            <a:endCxn id="19" idx="3"/>
          </p:cNvCxnSpPr>
          <p:nvPr/>
        </p:nvCxnSpPr>
        <p:spPr>
          <a:xfrm>
            <a:off x="8772273" y="1818282"/>
            <a:ext cx="39257" cy="1447948"/>
          </a:xfrm>
          <a:prstGeom prst="bentConnector3">
            <a:avLst>
              <a:gd name="adj1" fmla="val 682317"/>
            </a:avLst>
          </a:prstGeom>
          <a:ln w="50800">
            <a:solidFill>
              <a:srgbClr val="0B5587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19" idx="1"/>
            <a:endCxn id="32" idx="1"/>
          </p:cNvCxnSpPr>
          <p:nvPr/>
        </p:nvCxnSpPr>
        <p:spPr>
          <a:xfrm rot="10800000" flipH="1" flipV="1">
            <a:off x="316408" y="3266229"/>
            <a:ext cx="2" cy="1972481"/>
          </a:xfrm>
          <a:prstGeom prst="bentConnector3">
            <a:avLst>
              <a:gd name="adj1" fmla="val -11430000000"/>
            </a:avLst>
          </a:prstGeom>
          <a:ln w="50800">
            <a:solidFill>
              <a:srgbClr val="0B5587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9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11316" y="317575"/>
            <a:ext cx="5116868" cy="375920"/>
          </a:xfrm>
          <a:prstGeom prst="rect">
            <a:avLst/>
          </a:prstGeom>
        </p:spPr>
        <p:txBody>
          <a:bodyPr lIns="89840" tIns="44920" rIns="89840" bIns="4492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Научно – технический совет (НТС), решение технических вопросов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" y="41314"/>
            <a:ext cx="1008111" cy="641921"/>
          </a:xfrm>
          <a:prstGeom prst="rect">
            <a:avLst/>
          </a:prstGeom>
        </p:spPr>
      </p:pic>
      <p:sp>
        <p:nvSpPr>
          <p:cNvPr id="51" name="Номер слайда 1"/>
          <p:cNvSpPr txBox="1">
            <a:spLocks/>
          </p:cNvSpPr>
          <p:nvPr/>
        </p:nvSpPr>
        <p:spPr>
          <a:xfrm>
            <a:off x="9797086" y="61205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3ECBFB-A26F-4002-8F3C-EB455DFE3AC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1695" y="2914991"/>
            <a:ext cx="1805921" cy="17979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PT Sans"/>
              </a:rPr>
              <a:t>Согласование тематики НТС с Корпорацией 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 (Холдинг)</a:t>
            </a:r>
            <a:endParaRPr lang="ru-RU" sz="1200" dirty="0" smtClean="0">
              <a:solidFill>
                <a:schemeClr val="tx1"/>
              </a:solidFill>
              <a:latin typeface="PT Sans"/>
            </a:endParaRP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Информирование 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профильных компаний</a:t>
            </a:r>
          </a:p>
          <a:p>
            <a:pPr marL="177800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4" name="Пятиугольник 123"/>
          <p:cNvSpPr/>
          <p:nvPr/>
        </p:nvSpPr>
        <p:spPr>
          <a:xfrm>
            <a:off x="317806" y="1420505"/>
            <a:ext cx="4212966" cy="92007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PT Sans"/>
              </a:rPr>
              <a:t>Формирование 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Перечня 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проблемных вопросов и/или 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Перечня 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импортозамещения продукции. </a:t>
            </a:r>
            <a:endParaRPr lang="ru-RU" sz="1400" b="1" dirty="0">
              <a:solidFill>
                <a:srgbClr val="D4354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2083" y="989104"/>
            <a:ext cx="2344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D43549"/>
                </a:solidFill>
                <a:latin typeface="PT Sans"/>
              </a:rPr>
              <a:t>Корпорация (Холдинг)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70982" y="982113"/>
            <a:ext cx="1540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D43549"/>
                </a:solidFill>
                <a:latin typeface="PT Sans"/>
              </a:rPr>
              <a:t>Фонд «РЦИ» 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4530772" y="1407950"/>
            <a:ext cx="4220953" cy="873673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PT Sans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PT Sans"/>
              </a:rPr>
              <a:t>Публикация 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Перечней 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на 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портале 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промышленной кооперации (</a:t>
            </a:r>
            <a:r>
              <a:rPr lang="en-US" sz="1200" dirty="0">
                <a:solidFill>
                  <a:schemeClr val="tx1"/>
                </a:solidFill>
                <a:latin typeface="PT Sans"/>
              </a:rPr>
              <a:t>prompermkrai.ru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)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PT Sans"/>
              </a:rPr>
              <a:t>Автоматическая рассылка 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компаниям, 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зарегистрированным на портале</a:t>
            </a:r>
          </a:p>
          <a:p>
            <a:pPr algn="ctr"/>
            <a:endParaRPr lang="ru-RU" sz="1400" b="1" dirty="0">
              <a:solidFill>
                <a:srgbClr val="D43549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59762" y="2914991"/>
            <a:ext cx="1852410" cy="1797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2800" indent="-1728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PT Sans"/>
              </a:rPr>
              <a:t>Согласование даты и формата  проведения НТС</a:t>
            </a:r>
          </a:p>
          <a:p>
            <a:pPr marL="172800" indent="-1728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PT Sans"/>
              </a:rPr>
              <a:t>Формирование программы и списка участников НТС </a:t>
            </a:r>
          </a:p>
          <a:p>
            <a:pPr marL="172800" indent="-1728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PT Sans"/>
              </a:rPr>
              <a:t>Оповещение участников  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667395" y="2914991"/>
            <a:ext cx="1807994" cy="1797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PT Sans"/>
              </a:rPr>
              <a:t>Проработка и корректировка презентаций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PT Sans"/>
              </a:rPr>
              <a:t>Н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аправление 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на согласование ведущим специалистам Корпорации (Холдинга)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465257" y="2914990"/>
            <a:ext cx="1805921" cy="1797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PT Sans"/>
              </a:rPr>
              <a:t>Сопровождение подготовки технико -  коммерческих 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предложений (ТКП) 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от 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компаний-участников 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по разработанному Фондом «РЦИ» шаблону презентации 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51462" y="5220305"/>
            <a:ext cx="1960710" cy="1542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830765" y="5232798"/>
            <a:ext cx="20076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200" dirty="0">
                <a:latin typeface="PT Sans"/>
              </a:rPr>
              <a:t>Сопровождение </a:t>
            </a:r>
            <a:r>
              <a:rPr lang="ru-RU" sz="1200" dirty="0" smtClean="0">
                <a:latin typeface="PT Sans"/>
              </a:rPr>
              <a:t>компаний </a:t>
            </a:r>
            <a:r>
              <a:rPr lang="ru-RU" sz="1200" dirty="0">
                <a:latin typeface="PT Sans"/>
              </a:rPr>
              <a:t>в </a:t>
            </a:r>
            <a:r>
              <a:rPr lang="ru-RU" sz="1200" dirty="0" smtClean="0">
                <a:latin typeface="PT Sans"/>
              </a:rPr>
              <a:t>процессе: </a:t>
            </a:r>
          </a:p>
          <a:p>
            <a:pPr marL="171450" lvl="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PT Sans"/>
              </a:rPr>
              <a:t>прохождения </a:t>
            </a:r>
            <a:r>
              <a:rPr lang="ru-RU" sz="1200" dirty="0">
                <a:latin typeface="PT Sans"/>
              </a:rPr>
              <a:t>квалификационных </a:t>
            </a:r>
            <a:r>
              <a:rPr lang="ru-RU" sz="1200" dirty="0" smtClean="0">
                <a:latin typeface="PT Sans"/>
              </a:rPr>
              <a:t>процедур;</a:t>
            </a:r>
          </a:p>
          <a:p>
            <a:pPr marL="172800" lvl="0" indent="-1728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PT Sans"/>
              </a:rPr>
              <a:t>включение </a:t>
            </a:r>
            <a:r>
              <a:rPr lang="ru-RU" sz="1200" dirty="0">
                <a:latin typeface="PT Sans"/>
              </a:rPr>
              <a:t>компаний в реестр поставщиков </a:t>
            </a:r>
            <a:endParaRPr lang="ru-RU" sz="16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74313" y="5220305"/>
            <a:ext cx="1877667" cy="1542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310468" y="5220305"/>
            <a:ext cx="1960710" cy="1542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512606" y="5220305"/>
            <a:ext cx="1960710" cy="1542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729277" y="5560073"/>
            <a:ext cx="158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latin typeface="PT Sans"/>
              </a:rPr>
              <a:t>Контроль исполнения пунктов Протокола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2436802" y="5479019"/>
            <a:ext cx="15841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ru-RU" sz="1200" dirty="0" smtClean="0">
                <a:latin typeface="PT Sans"/>
              </a:rPr>
              <a:t>Согласование и подписание Протокола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 smtClean="0">
                <a:latin typeface="PT Sans"/>
              </a:rPr>
              <a:t>Рассылка </a:t>
            </a:r>
            <a:r>
              <a:rPr lang="ru-RU" sz="1200" dirty="0">
                <a:latin typeface="PT Sans"/>
              </a:rPr>
              <a:t>его участникам НТС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3887" y="5386686"/>
            <a:ext cx="1584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PT Sans"/>
              </a:rPr>
              <a:t>Организация проведения </a:t>
            </a:r>
            <a:r>
              <a:rPr lang="ru-RU" sz="1200" dirty="0" smtClean="0">
                <a:latin typeface="PT Sans"/>
              </a:rPr>
              <a:t>НТС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 smtClean="0">
                <a:latin typeface="PT Sans"/>
              </a:rPr>
              <a:t>Формализация </a:t>
            </a:r>
            <a:r>
              <a:rPr lang="ru-RU" sz="1200" dirty="0">
                <a:latin typeface="PT Sans"/>
              </a:rPr>
              <a:t>результатов в виде проекта Протокола</a:t>
            </a:r>
          </a:p>
          <a:p>
            <a:endParaRPr lang="ru-RU" dirty="0"/>
          </a:p>
        </p:txBody>
      </p:sp>
      <p:cxnSp>
        <p:nvCxnSpPr>
          <p:cNvPr id="21" name="Прямая со стрелкой 20"/>
          <p:cNvCxnSpPr>
            <a:stCxn id="44" idx="3"/>
            <a:endCxn id="45" idx="1"/>
          </p:cNvCxnSpPr>
          <p:nvPr/>
        </p:nvCxnSpPr>
        <p:spPr>
          <a:xfrm>
            <a:off x="2051980" y="5991546"/>
            <a:ext cx="258488" cy="0"/>
          </a:xfrm>
          <a:prstGeom prst="straightConnector1">
            <a:avLst/>
          </a:prstGeom>
          <a:ln w="50800">
            <a:solidFill>
              <a:srgbClr val="0B558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25" idx="3"/>
            <a:endCxn id="19" idx="0"/>
          </p:cNvCxnSpPr>
          <p:nvPr/>
        </p:nvCxnSpPr>
        <p:spPr>
          <a:xfrm flipH="1">
            <a:off x="1134656" y="1844787"/>
            <a:ext cx="7617069" cy="1070204"/>
          </a:xfrm>
          <a:prstGeom prst="bentConnector4">
            <a:avLst>
              <a:gd name="adj1" fmla="val -3001"/>
              <a:gd name="adj2" fmla="val 63453"/>
            </a:avLst>
          </a:prstGeom>
          <a:ln w="85725">
            <a:gradFill>
              <a:gsLst>
                <a:gs pos="55000">
                  <a:schemeClr val="accent1">
                    <a:tint val="66000"/>
                    <a:satMod val="160000"/>
                    <a:lumMod val="78000"/>
                    <a:lumOff val="22000"/>
                    <a:alpha val="29000"/>
                  </a:schemeClr>
                </a:gs>
                <a:gs pos="100000">
                  <a:srgbClr val="D43549"/>
                </a:gs>
              </a:gsLst>
              <a:lin ang="5400000" scaled="0"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>
            <a:stCxn id="45" idx="3"/>
            <a:endCxn id="46" idx="1"/>
          </p:cNvCxnSpPr>
          <p:nvPr/>
        </p:nvCxnSpPr>
        <p:spPr>
          <a:xfrm>
            <a:off x="4271178" y="5991546"/>
            <a:ext cx="241428" cy="0"/>
          </a:xfrm>
          <a:prstGeom prst="straightConnector1">
            <a:avLst/>
          </a:prstGeom>
          <a:ln w="50800">
            <a:solidFill>
              <a:srgbClr val="0B558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>
            <a:stCxn id="46" idx="3"/>
            <a:endCxn id="22" idx="1"/>
          </p:cNvCxnSpPr>
          <p:nvPr/>
        </p:nvCxnSpPr>
        <p:spPr>
          <a:xfrm>
            <a:off x="6473316" y="5991546"/>
            <a:ext cx="278146" cy="0"/>
          </a:xfrm>
          <a:prstGeom prst="straightConnector1">
            <a:avLst/>
          </a:prstGeom>
          <a:ln w="50800">
            <a:solidFill>
              <a:srgbClr val="0B558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stCxn id="19" idx="3"/>
            <a:endCxn id="37" idx="1"/>
          </p:cNvCxnSpPr>
          <p:nvPr/>
        </p:nvCxnSpPr>
        <p:spPr>
          <a:xfrm>
            <a:off x="2037616" y="3813973"/>
            <a:ext cx="427641" cy="0"/>
          </a:xfrm>
          <a:prstGeom prst="straightConnector1">
            <a:avLst/>
          </a:prstGeom>
          <a:ln w="50800">
            <a:solidFill>
              <a:srgbClr val="0B558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stCxn id="37" idx="3"/>
            <a:endCxn id="36" idx="1"/>
          </p:cNvCxnSpPr>
          <p:nvPr/>
        </p:nvCxnSpPr>
        <p:spPr>
          <a:xfrm>
            <a:off x="4271178" y="3813973"/>
            <a:ext cx="396217" cy="1"/>
          </a:xfrm>
          <a:prstGeom prst="straightConnector1">
            <a:avLst/>
          </a:prstGeom>
          <a:ln w="50800">
            <a:solidFill>
              <a:srgbClr val="0B558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>
            <a:stCxn id="36" idx="3"/>
            <a:endCxn id="35" idx="1"/>
          </p:cNvCxnSpPr>
          <p:nvPr/>
        </p:nvCxnSpPr>
        <p:spPr>
          <a:xfrm>
            <a:off x="6475389" y="3813974"/>
            <a:ext cx="384373" cy="0"/>
          </a:xfrm>
          <a:prstGeom prst="straightConnector1">
            <a:avLst/>
          </a:prstGeom>
          <a:ln w="50800">
            <a:solidFill>
              <a:srgbClr val="0B558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оединительная линия уступом 135"/>
          <p:cNvCxnSpPr>
            <a:stCxn id="35" idx="3"/>
            <a:endCxn id="44" idx="0"/>
          </p:cNvCxnSpPr>
          <p:nvPr/>
        </p:nvCxnSpPr>
        <p:spPr>
          <a:xfrm flipH="1">
            <a:off x="1113147" y="3813974"/>
            <a:ext cx="7599025" cy="1406331"/>
          </a:xfrm>
          <a:prstGeom prst="bentConnector4">
            <a:avLst>
              <a:gd name="adj1" fmla="val -3008"/>
              <a:gd name="adj2" fmla="val 74512"/>
            </a:avLst>
          </a:prstGeom>
          <a:ln w="85725">
            <a:gradFill>
              <a:gsLst>
                <a:gs pos="66000">
                  <a:schemeClr val="accent1">
                    <a:tint val="66000"/>
                    <a:satMod val="160000"/>
                    <a:lumMod val="78000"/>
                    <a:lumOff val="22000"/>
                    <a:alpha val="29000"/>
                  </a:schemeClr>
                </a:gs>
                <a:gs pos="100000">
                  <a:srgbClr val="D43549"/>
                </a:gs>
              </a:gsLst>
              <a:lin ang="5400000" scaled="0"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3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11655" y="295594"/>
            <a:ext cx="8062010" cy="375920"/>
          </a:xfrm>
          <a:prstGeom prst="rect">
            <a:avLst/>
          </a:prstGeom>
        </p:spPr>
        <p:txBody>
          <a:bodyPr lIns="89840" tIns="44920" rIns="89840" bIns="4492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Рабочее совещание (РС), презентация готового продукта компании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" y="41314"/>
            <a:ext cx="1008111" cy="641921"/>
          </a:xfrm>
          <a:prstGeom prst="rect">
            <a:avLst/>
          </a:prstGeom>
        </p:spPr>
      </p:pic>
      <p:sp>
        <p:nvSpPr>
          <p:cNvPr id="51" name="Номер слайда 1"/>
          <p:cNvSpPr txBox="1">
            <a:spLocks/>
          </p:cNvSpPr>
          <p:nvPr/>
        </p:nvSpPr>
        <p:spPr>
          <a:xfrm>
            <a:off x="9797086" y="61205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3ECBFB-A26F-4002-8F3C-EB455DFE3AC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6787" y="2625127"/>
            <a:ext cx="1752925" cy="19036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PT Sans"/>
              </a:rPr>
              <a:t>Формирование списка компаний 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PT Sans"/>
              </a:rPr>
            </a:b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(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≥</a:t>
            </a:r>
            <a:r>
              <a:rPr lang="en-US" sz="1200" dirty="0" smtClean="0">
                <a:solidFill>
                  <a:schemeClr val="tx1"/>
                </a:solidFill>
                <a:latin typeface="PT Sans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4-5), 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готовых презентовать свою продукцию </a:t>
            </a:r>
          </a:p>
          <a:p>
            <a:pPr marL="177800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4" name="Пятиугольник 123"/>
          <p:cNvSpPr/>
          <p:nvPr/>
        </p:nvSpPr>
        <p:spPr>
          <a:xfrm>
            <a:off x="226787" y="1231760"/>
            <a:ext cx="4258832" cy="829088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PT Sans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PT Sans"/>
              </a:rPr>
              <a:t>Формирование 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П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еречня 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проблемных вопросов, 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Перечня 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продукции по импортозамещению. Передаёт в Фонд «РЦИ»</a:t>
            </a:r>
          </a:p>
          <a:p>
            <a:pPr algn="ctr"/>
            <a:endParaRPr lang="ru-RU" sz="1200" b="1" dirty="0">
              <a:solidFill>
                <a:srgbClr val="D43549"/>
              </a:solidFill>
              <a:latin typeface="PT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757" y="926306"/>
            <a:ext cx="2989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D43549"/>
                </a:solidFill>
                <a:latin typeface="PT Sans"/>
              </a:rPr>
              <a:t>Корпорация </a:t>
            </a:r>
            <a:r>
              <a:rPr lang="ru-RU" sz="1400" b="1" dirty="0" smtClean="0">
                <a:solidFill>
                  <a:srgbClr val="D43549"/>
                </a:solidFill>
                <a:latin typeface="PT Sans"/>
              </a:rPr>
              <a:t>(Холдинг</a:t>
            </a:r>
            <a:r>
              <a:rPr lang="ru-RU" sz="1400" b="1" dirty="0">
                <a:solidFill>
                  <a:srgbClr val="D43549"/>
                </a:solidFill>
                <a:latin typeface="PT Sans"/>
              </a:rPr>
              <a:t>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50799" y="923983"/>
            <a:ext cx="2245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D43549"/>
                </a:solidFill>
                <a:latin typeface="PT Sans"/>
              </a:rPr>
              <a:t>Фонд «РЦИ» 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4513736" y="1231760"/>
            <a:ext cx="4258832" cy="829088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D43549"/>
              </a:solidFill>
              <a:latin typeface="PT Sans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PT Sans"/>
              </a:rPr>
              <a:t>Публикация 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Перечня 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на портале промышленной кооперации (</a:t>
            </a:r>
            <a:r>
              <a:rPr lang="en-US" sz="1200" dirty="0">
                <a:solidFill>
                  <a:schemeClr val="tx1"/>
                </a:solidFill>
                <a:latin typeface="PT Sans"/>
              </a:rPr>
              <a:t>prompermkrai.ru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).</a:t>
            </a:r>
            <a:endParaRPr lang="ru-RU" sz="1200" dirty="0">
              <a:solidFill>
                <a:schemeClr val="tx1"/>
              </a:solidFill>
              <a:latin typeface="PT Sans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PT Sans"/>
              </a:rPr>
              <a:t>Автоматическая рассылка компаниям зарегистрированным на 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портале.</a:t>
            </a:r>
            <a:endParaRPr lang="ru-RU" sz="1200" dirty="0">
              <a:solidFill>
                <a:schemeClr val="tx1"/>
              </a:solidFill>
              <a:latin typeface="PT Sans"/>
            </a:endParaRPr>
          </a:p>
          <a:p>
            <a:pPr algn="ctr"/>
            <a:endParaRPr lang="ru-RU" sz="1200" b="1" dirty="0">
              <a:solidFill>
                <a:srgbClr val="D43549"/>
              </a:solidFill>
              <a:latin typeface="PT San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87085" y="2612864"/>
            <a:ext cx="1777831" cy="1928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2800" indent="-1728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PT Sans"/>
              </a:rPr>
              <a:t>Согласование даты и формата  проведения РС.</a:t>
            </a:r>
          </a:p>
          <a:p>
            <a:pPr marL="172800" indent="-1728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PT Sans"/>
              </a:rPr>
              <a:t>Формирование Программы и списка участников мероприятия. </a:t>
            </a:r>
            <a:endParaRPr lang="ru-RU" sz="1200" dirty="0" smtClean="0">
              <a:solidFill>
                <a:schemeClr val="tx1"/>
              </a:solidFill>
              <a:latin typeface="PT Sans"/>
            </a:endParaRPr>
          </a:p>
          <a:p>
            <a:pPr marL="172800" indent="-1728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Проведение </a:t>
            </a:r>
            <a:r>
              <a:rPr lang="ru-RU" sz="1200" dirty="0">
                <a:solidFill>
                  <a:schemeClr val="tx1"/>
                </a:solidFill>
                <a:latin typeface="PT Sans"/>
              </a:rPr>
              <a:t>оповещения   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49179" y="2598233"/>
            <a:ext cx="1750375" cy="1957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PT Sans"/>
              </a:rPr>
              <a:t>Осуществление  проработки представленных презентаций  и направление их для согласования ведущим специалистам </a:t>
            </a:r>
            <a:r>
              <a:rPr lang="ru-RU" sz="1200" dirty="0" smtClean="0">
                <a:solidFill>
                  <a:schemeClr val="tx1"/>
                </a:solidFill>
                <a:latin typeface="PT Sans"/>
              </a:rPr>
              <a:t>Корпорации (Холдинг)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79741" y="2598231"/>
            <a:ext cx="1750422" cy="19574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PT Sans"/>
              </a:rPr>
              <a:t>Организация подготовки технико -  коммерческих предложений от компаний –участников по разработанному Фондом «РЦИ» шаблону презентации  </a:t>
            </a:r>
          </a:p>
        </p:txBody>
      </p:sp>
      <p:cxnSp>
        <p:nvCxnSpPr>
          <p:cNvPr id="228" name="Прямая со стрелкой 227"/>
          <p:cNvCxnSpPr>
            <a:stCxn id="19" idx="3"/>
            <a:endCxn id="37" idx="1"/>
          </p:cNvCxnSpPr>
          <p:nvPr/>
        </p:nvCxnSpPr>
        <p:spPr>
          <a:xfrm flipV="1">
            <a:off x="1979712" y="3576936"/>
            <a:ext cx="500029" cy="1"/>
          </a:xfrm>
          <a:prstGeom prst="straightConnector1">
            <a:avLst/>
          </a:prstGeom>
          <a:ln w="50800">
            <a:solidFill>
              <a:srgbClr val="0B558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25" idx="3"/>
            <a:endCxn id="19" idx="0"/>
          </p:cNvCxnSpPr>
          <p:nvPr/>
        </p:nvCxnSpPr>
        <p:spPr>
          <a:xfrm flipH="1">
            <a:off x="1103250" y="1646304"/>
            <a:ext cx="7669318" cy="978823"/>
          </a:xfrm>
          <a:prstGeom prst="bentConnector4">
            <a:avLst>
              <a:gd name="adj1" fmla="val -2981"/>
              <a:gd name="adj2" fmla="val 57830"/>
            </a:avLst>
          </a:prstGeom>
          <a:ln w="85725">
            <a:gradFill>
              <a:gsLst>
                <a:gs pos="55000">
                  <a:schemeClr val="accent1">
                    <a:tint val="66000"/>
                    <a:satMod val="160000"/>
                    <a:lumMod val="78000"/>
                    <a:lumOff val="22000"/>
                    <a:alpha val="29000"/>
                  </a:schemeClr>
                </a:gs>
                <a:gs pos="100000">
                  <a:srgbClr val="D43549"/>
                </a:gs>
              </a:gsLst>
              <a:lin ang="5400000" scaled="0"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35" idx="3"/>
            <a:endCxn id="33" idx="0"/>
          </p:cNvCxnSpPr>
          <p:nvPr/>
        </p:nvCxnSpPr>
        <p:spPr>
          <a:xfrm flipH="1">
            <a:off x="1113147" y="3576937"/>
            <a:ext cx="7651769" cy="1643368"/>
          </a:xfrm>
          <a:prstGeom prst="bentConnector4">
            <a:avLst>
              <a:gd name="adj1" fmla="val -2988"/>
              <a:gd name="adj2" fmla="val 71218"/>
            </a:avLst>
          </a:prstGeom>
          <a:ln w="85725">
            <a:gradFill>
              <a:gsLst>
                <a:gs pos="67000">
                  <a:schemeClr val="accent1">
                    <a:tint val="66000"/>
                    <a:satMod val="160000"/>
                    <a:lumMod val="78000"/>
                    <a:lumOff val="22000"/>
                    <a:alpha val="29000"/>
                  </a:schemeClr>
                </a:gs>
                <a:gs pos="100000">
                  <a:srgbClr val="D43549"/>
                </a:gs>
              </a:gsLst>
              <a:lin ang="5400000" scaled="0"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37" idx="3"/>
            <a:endCxn id="36" idx="1"/>
          </p:cNvCxnSpPr>
          <p:nvPr/>
        </p:nvCxnSpPr>
        <p:spPr>
          <a:xfrm>
            <a:off x="4230163" y="3576936"/>
            <a:ext cx="519016" cy="1"/>
          </a:xfrm>
          <a:prstGeom prst="straightConnector1">
            <a:avLst/>
          </a:prstGeom>
          <a:ln w="50800">
            <a:solidFill>
              <a:srgbClr val="0B558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36" idx="3"/>
            <a:endCxn id="35" idx="1"/>
          </p:cNvCxnSpPr>
          <p:nvPr/>
        </p:nvCxnSpPr>
        <p:spPr>
          <a:xfrm>
            <a:off x="6499554" y="3576937"/>
            <a:ext cx="487531" cy="0"/>
          </a:xfrm>
          <a:prstGeom prst="straightConnector1">
            <a:avLst/>
          </a:prstGeom>
          <a:ln w="50800">
            <a:solidFill>
              <a:srgbClr val="0B558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6751462" y="5220305"/>
            <a:ext cx="1960710" cy="1542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830765" y="5232798"/>
            <a:ext cx="20076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200" dirty="0">
                <a:latin typeface="PT Sans"/>
              </a:rPr>
              <a:t>Сопровождение </a:t>
            </a:r>
            <a:r>
              <a:rPr lang="ru-RU" sz="1200" dirty="0" smtClean="0">
                <a:latin typeface="PT Sans"/>
              </a:rPr>
              <a:t>компаний </a:t>
            </a:r>
            <a:r>
              <a:rPr lang="ru-RU" sz="1200" dirty="0">
                <a:latin typeface="PT Sans"/>
              </a:rPr>
              <a:t>в </a:t>
            </a:r>
            <a:r>
              <a:rPr lang="ru-RU" sz="1200" dirty="0" smtClean="0">
                <a:latin typeface="PT Sans"/>
              </a:rPr>
              <a:t>процессе: </a:t>
            </a:r>
          </a:p>
          <a:p>
            <a:pPr marL="171450" lvl="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PT Sans"/>
              </a:rPr>
              <a:t>прохождения </a:t>
            </a:r>
            <a:r>
              <a:rPr lang="ru-RU" sz="1200" dirty="0">
                <a:latin typeface="PT Sans"/>
              </a:rPr>
              <a:t>квалификационных </a:t>
            </a:r>
            <a:r>
              <a:rPr lang="ru-RU" sz="1200" dirty="0" smtClean="0">
                <a:latin typeface="PT Sans"/>
              </a:rPr>
              <a:t>процедур;</a:t>
            </a:r>
          </a:p>
          <a:p>
            <a:pPr marL="172800" lvl="0" indent="-1728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PT Sans"/>
              </a:rPr>
              <a:t>включение </a:t>
            </a:r>
            <a:r>
              <a:rPr lang="ru-RU" sz="1200" dirty="0">
                <a:latin typeface="PT Sans"/>
              </a:rPr>
              <a:t>компаний в реестр поставщиков </a:t>
            </a:r>
            <a:endParaRPr lang="ru-RU" sz="16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4313" y="5220305"/>
            <a:ext cx="1877667" cy="1542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310468" y="5220305"/>
            <a:ext cx="1960710" cy="1542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512606" y="5220305"/>
            <a:ext cx="1960710" cy="1542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729277" y="5560073"/>
            <a:ext cx="158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latin typeface="PT Sans"/>
              </a:rPr>
              <a:t>Контроль исполнения пунктов Протокола</a:t>
            </a:r>
            <a:endParaRPr lang="ru-RU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436802" y="5479019"/>
            <a:ext cx="15841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ru-RU" sz="1200" dirty="0" smtClean="0">
                <a:latin typeface="PT Sans"/>
              </a:rPr>
              <a:t>Согласование и подписание Протокола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 smtClean="0">
                <a:latin typeface="PT Sans"/>
              </a:rPr>
              <a:t>Рассылка </a:t>
            </a:r>
            <a:r>
              <a:rPr lang="ru-RU" sz="1200" dirty="0">
                <a:latin typeface="PT Sans"/>
              </a:rPr>
              <a:t>его участникам </a:t>
            </a:r>
            <a:r>
              <a:rPr lang="ru-RU" sz="1200" dirty="0" smtClean="0">
                <a:latin typeface="PT Sans"/>
              </a:rPr>
              <a:t>РС </a:t>
            </a:r>
            <a:endParaRPr lang="ru-RU" sz="1200" dirty="0">
              <a:latin typeface="PT Sans"/>
            </a:endParaRPr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273887" y="5386686"/>
            <a:ext cx="1584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latin typeface="PT Sans"/>
              </a:rPr>
              <a:t>Организация проведения </a:t>
            </a:r>
            <a:r>
              <a:rPr lang="ru-RU" sz="1200" dirty="0">
                <a:latin typeface="PT Sans"/>
              </a:rPr>
              <a:t>Р</a:t>
            </a:r>
            <a:r>
              <a:rPr lang="ru-RU" sz="1200" dirty="0" smtClean="0">
                <a:latin typeface="PT Sans"/>
              </a:rPr>
              <a:t>С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 smtClean="0">
                <a:latin typeface="PT Sans"/>
              </a:rPr>
              <a:t>Формализация </a:t>
            </a:r>
            <a:r>
              <a:rPr lang="ru-RU" sz="1200" dirty="0">
                <a:latin typeface="PT Sans"/>
              </a:rPr>
              <a:t>результатов в виде проекта Протокола</a:t>
            </a:r>
          </a:p>
          <a:p>
            <a:endParaRPr lang="ru-RU" dirty="0"/>
          </a:p>
        </p:txBody>
      </p:sp>
      <p:cxnSp>
        <p:nvCxnSpPr>
          <p:cNvPr id="46" name="Прямая со стрелкой 45"/>
          <p:cNvCxnSpPr>
            <a:stCxn id="33" idx="3"/>
            <a:endCxn id="39" idx="1"/>
          </p:cNvCxnSpPr>
          <p:nvPr/>
        </p:nvCxnSpPr>
        <p:spPr>
          <a:xfrm>
            <a:off x="2051980" y="5991546"/>
            <a:ext cx="258488" cy="0"/>
          </a:xfrm>
          <a:prstGeom prst="straightConnector1">
            <a:avLst/>
          </a:prstGeom>
          <a:ln w="50800">
            <a:solidFill>
              <a:srgbClr val="0B558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39" idx="3"/>
            <a:endCxn id="42" idx="1"/>
          </p:cNvCxnSpPr>
          <p:nvPr/>
        </p:nvCxnSpPr>
        <p:spPr>
          <a:xfrm>
            <a:off x="4271178" y="5991546"/>
            <a:ext cx="241428" cy="0"/>
          </a:xfrm>
          <a:prstGeom prst="straightConnector1">
            <a:avLst/>
          </a:prstGeom>
          <a:ln w="50800">
            <a:solidFill>
              <a:srgbClr val="0B558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42" idx="3"/>
            <a:endCxn id="29" idx="1"/>
          </p:cNvCxnSpPr>
          <p:nvPr/>
        </p:nvCxnSpPr>
        <p:spPr>
          <a:xfrm>
            <a:off x="6473316" y="5991546"/>
            <a:ext cx="278146" cy="0"/>
          </a:xfrm>
          <a:prstGeom prst="straightConnector1">
            <a:avLst/>
          </a:prstGeom>
          <a:ln w="50800">
            <a:solidFill>
              <a:srgbClr val="0B558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6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1982" y="370044"/>
            <a:ext cx="8180538" cy="375920"/>
          </a:xfrm>
          <a:prstGeom prst="rect">
            <a:avLst/>
          </a:prstGeom>
        </p:spPr>
        <p:txBody>
          <a:bodyPr lIns="89840" tIns="44920" rIns="89840" bIns="4492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ru-RU" sz="19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" y="41314"/>
            <a:ext cx="1008111" cy="641921"/>
          </a:xfrm>
          <a:prstGeom prst="rect">
            <a:avLst/>
          </a:prstGeom>
        </p:spPr>
      </p:pic>
      <p:sp>
        <p:nvSpPr>
          <p:cNvPr id="51" name="Номер слайда 1"/>
          <p:cNvSpPr txBox="1">
            <a:spLocks/>
          </p:cNvSpPr>
          <p:nvPr/>
        </p:nvSpPr>
        <p:spPr>
          <a:xfrm>
            <a:off x="9797086" y="61205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3ECBFB-A26F-4002-8F3C-EB455DFE3AC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15109" y="36227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Преимущества промышленной кооперации </a:t>
            </a:r>
            <a:endParaRPr lang="ru-RU" sz="2000" b="1" dirty="0">
              <a:solidFill>
                <a:srgbClr val="0B5587"/>
              </a:solidFill>
              <a:latin typeface="PT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3648" y="825357"/>
            <a:ext cx="252067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D43549"/>
                </a:solidFill>
                <a:latin typeface="PT Sans"/>
              </a:rPr>
              <a:t>Пермский край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630" y="4139942"/>
            <a:ext cx="3045144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D43549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PT Sans"/>
              </a:rPr>
              <a:t>возможность </a:t>
            </a:r>
            <a:r>
              <a:rPr lang="ru-RU" sz="1200" dirty="0">
                <a:latin typeface="PT Sans"/>
              </a:rPr>
              <a:t>привлечь научно-технический потенциал предприятий Пермского края</a:t>
            </a:r>
          </a:p>
          <a:p>
            <a:pPr marL="171450" indent="-171450">
              <a:buClr>
                <a:srgbClr val="D43549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PT Sans"/>
              </a:rPr>
              <a:t>снижение </a:t>
            </a:r>
            <a:r>
              <a:rPr lang="ru-RU" sz="1200" dirty="0">
                <a:latin typeface="PT Sans"/>
              </a:rPr>
              <a:t>зависимости от импортной продукции</a:t>
            </a:r>
          </a:p>
          <a:p>
            <a:pPr marL="171450" indent="-171450">
              <a:buClr>
                <a:srgbClr val="D43549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PT Sans"/>
              </a:rPr>
              <a:t>получение </a:t>
            </a:r>
            <a:r>
              <a:rPr lang="ru-RU" sz="1200" dirty="0">
                <a:latin typeface="PT Sans"/>
              </a:rPr>
              <a:t>адресных решений проблемных вопросов</a:t>
            </a:r>
          </a:p>
          <a:p>
            <a:pPr marL="171450" indent="-171450">
              <a:buClr>
                <a:srgbClr val="D43549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PT Sans"/>
              </a:rPr>
              <a:t>возможность </a:t>
            </a:r>
            <a:r>
              <a:rPr lang="ru-RU" sz="1200" dirty="0">
                <a:latin typeface="PT Sans"/>
              </a:rPr>
              <a:t>заключения взаимовыгодных контрактов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9207" y="4139942"/>
            <a:ext cx="2880320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D43549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PT Sans"/>
              </a:rPr>
              <a:t>развитие </a:t>
            </a:r>
            <a:r>
              <a:rPr lang="ru-RU" sz="1200" dirty="0">
                <a:latin typeface="PT Sans"/>
              </a:rPr>
              <a:t>научно-технического потенциала</a:t>
            </a:r>
          </a:p>
          <a:p>
            <a:pPr marL="171450" indent="-171450">
              <a:buClr>
                <a:srgbClr val="D43549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PT Sans"/>
              </a:rPr>
              <a:t>получение </a:t>
            </a:r>
            <a:r>
              <a:rPr lang="ru-RU" sz="1200" dirty="0">
                <a:latin typeface="PT Sans"/>
              </a:rPr>
              <a:t>стабильного сбыта</a:t>
            </a:r>
          </a:p>
          <a:p>
            <a:pPr marL="171450" indent="-171450">
              <a:buClr>
                <a:srgbClr val="D43549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PT Sans"/>
              </a:rPr>
              <a:t>получение </a:t>
            </a:r>
            <a:r>
              <a:rPr lang="ru-RU" sz="1200" dirty="0">
                <a:latin typeface="PT Sans"/>
              </a:rPr>
              <a:t>консультаций и сопровождения в ходе установления кооперационных </a:t>
            </a:r>
            <a:r>
              <a:rPr lang="ru-RU" sz="1200" dirty="0" smtClean="0">
                <a:latin typeface="PT Sans"/>
              </a:rPr>
              <a:t>связей</a:t>
            </a:r>
            <a:endParaRPr lang="ru-RU" sz="1200" dirty="0">
              <a:latin typeface="PT Sans"/>
            </a:endParaRPr>
          </a:p>
          <a:p>
            <a:pPr marL="171450" indent="-171450">
              <a:buClr>
                <a:srgbClr val="D43549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PT Sans"/>
              </a:rPr>
              <a:t>возможность </a:t>
            </a:r>
            <a:r>
              <a:rPr lang="ru-RU" sz="1200" dirty="0">
                <a:latin typeface="PT Sans"/>
              </a:rPr>
              <a:t>заключения взаимовыгодных контрактов</a:t>
            </a:r>
          </a:p>
        </p:txBody>
      </p:sp>
      <p:pic>
        <p:nvPicPr>
          <p:cNvPr id="1026" name="Picture 2" descr="C:\Users\user\Downloads\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84" y="1361588"/>
            <a:ext cx="388214" cy="48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1" y="6021277"/>
            <a:ext cx="547689" cy="6975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97" y="6024661"/>
            <a:ext cx="538541" cy="6980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51" y="6120526"/>
            <a:ext cx="584185" cy="6708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4" y="6031488"/>
            <a:ext cx="535008" cy="6911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5905" y="2031522"/>
            <a:ext cx="150701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PT Sans"/>
              </a:rPr>
              <a:t>Соглашение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PT Sans"/>
              </a:rPr>
              <a:t>Дорожная карта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5263" y="1846856"/>
            <a:ext cx="268728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PT Sans"/>
              </a:rPr>
              <a:t>С</a:t>
            </a:r>
            <a:r>
              <a:rPr lang="ru-RU" sz="1200" dirty="0" smtClean="0">
                <a:latin typeface="PT Sans"/>
              </a:rPr>
              <a:t>убсидии</a:t>
            </a:r>
            <a:r>
              <a:rPr lang="ru-RU" sz="1200" dirty="0">
                <a:latin typeface="PT Sans"/>
              </a:rPr>
              <a:t> на компенсацию части затрат </a:t>
            </a:r>
            <a:r>
              <a:rPr lang="ru-RU" sz="1200" dirty="0" smtClean="0">
                <a:latin typeface="PT Sans"/>
              </a:rPr>
              <a:t>на производство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PT Sans"/>
              </a:rPr>
              <a:t>Налоговые льготы</a:t>
            </a:r>
            <a:endParaRPr lang="ru-RU" sz="1200" dirty="0">
              <a:latin typeface="PT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75766" y="3384222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D43549"/>
                </a:solidFill>
                <a:latin typeface="PT Sans"/>
              </a:rPr>
              <a:t>Фонд «РЦИ»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267774" y="2064017"/>
            <a:ext cx="2736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D43549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PT Sans"/>
              </a:rPr>
              <a:t>развитие </a:t>
            </a:r>
            <a:r>
              <a:rPr lang="ru-RU" sz="1200" dirty="0">
                <a:latin typeface="PT Sans"/>
              </a:rPr>
              <a:t>промышленности в крае</a:t>
            </a:r>
          </a:p>
          <a:p>
            <a:pPr marL="171450" indent="-171450">
              <a:buClr>
                <a:srgbClr val="D43549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PT Sans"/>
              </a:rPr>
              <a:t>увеличение </a:t>
            </a:r>
            <a:r>
              <a:rPr lang="ru-RU" sz="1200" dirty="0">
                <a:latin typeface="PT Sans"/>
              </a:rPr>
              <a:t>занятости населения</a:t>
            </a:r>
          </a:p>
          <a:p>
            <a:pPr marL="171450" indent="-171450">
              <a:buClr>
                <a:srgbClr val="D43549"/>
              </a:buClr>
              <a:buFont typeface="Wingdings" pitchFamily="2" charset="2"/>
              <a:buChar char="ü"/>
            </a:pPr>
            <a:r>
              <a:rPr lang="ru-RU" sz="1200" dirty="0" smtClean="0">
                <a:latin typeface="PT Sans"/>
              </a:rPr>
              <a:t>увеличение </a:t>
            </a:r>
            <a:r>
              <a:rPr lang="ru-RU" sz="1200" dirty="0">
                <a:latin typeface="PT Sans"/>
              </a:rPr>
              <a:t>налоговых отчислений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03" y="4547790"/>
            <a:ext cx="1100375" cy="740301"/>
          </a:xfrm>
          <a:prstGeom prst="rect">
            <a:avLst/>
          </a:prstGeom>
        </p:spPr>
      </p:pic>
      <p:cxnSp>
        <p:nvCxnSpPr>
          <p:cNvPr id="65" name="Прямая со стрелкой 64"/>
          <p:cNvCxnSpPr/>
          <p:nvPr/>
        </p:nvCxnSpPr>
        <p:spPr>
          <a:xfrm flipH="1">
            <a:off x="3267774" y="4883871"/>
            <a:ext cx="639931" cy="0"/>
          </a:xfrm>
          <a:prstGeom prst="straightConnector1">
            <a:avLst/>
          </a:prstGeom>
          <a:ln w="44450">
            <a:solidFill>
              <a:srgbClr val="1F497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084621" y="4883871"/>
            <a:ext cx="669118" cy="0"/>
          </a:xfrm>
          <a:prstGeom prst="straightConnector1">
            <a:avLst/>
          </a:prstGeom>
          <a:ln w="50800">
            <a:solidFill>
              <a:srgbClr val="1F497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Соединительная линия уступом 82"/>
          <p:cNvCxnSpPr>
            <a:stCxn id="60" idx="1"/>
            <a:endCxn id="54" idx="0"/>
          </p:cNvCxnSpPr>
          <p:nvPr/>
        </p:nvCxnSpPr>
        <p:spPr>
          <a:xfrm rot="10800000" flipV="1">
            <a:off x="1629708" y="2571848"/>
            <a:ext cx="1638067" cy="795403"/>
          </a:xfrm>
          <a:prstGeom prst="bentConnector2">
            <a:avLst/>
          </a:prstGeom>
          <a:ln w="50800">
            <a:solidFill>
              <a:srgbClr val="1F497D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60" idx="3"/>
            <a:endCxn id="58" idx="0"/>
          </p:cNvCxnSpPr>
          <p:nvPr/>
        </p:nvCxnSpPr>
        <p:spPr>
          <a:xfrm>
            <a:off x="6004325" y="2571849"/>
            <a:ext cx="1569838" cy="737096"/>
          </a:xfrm>
          <a:prstGeom prst="bentConnector2">
            <a:avLst/>
          </a:prstGeom>
          <a:ln w="50800">
            <a:solidFill>
              <a:srgbClr val="1F497D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394337" y="3367252"/>
            <a:ext cx="2470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PT Sans"/>
              </a:rPr>
              <a:t>Корпорации (Холдинг)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004325" y="3308945"/>
            <a:ext cx="3139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PT Sans"/>
              </a:rPr>
              <a:t>Промышленные предприятия и организации Пермского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1772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36457" y="837756"/>
            <a:ext cx="7393195" cy="49244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lnSpc>
                <a:spcPct val="150000"/>
              </a:lnSpc>
              <a:buClr>
                <a:srgbClr val="0B5587"/>
              </a:buClr>
              <a:buSzPct val="120000"/>
            </a:pPr>
            <a:r>
              <a:rPr lang="ru-RU" sz="1600" b="1" dirty="0">
                <a:latin typeface="PT Sans"/>
              </a:rPr>
              <a:t>Площадка для поиска </a:t>
            </a:r>
            <a:r>
              <a:rPr lang="ru-RU" sz="1600" b="1" dirty="0" smtClean="0">
                <a:latin typeface="PT Sans"/>
              </a:rPr>
              <a:t>партнеров и заказов</a:t>
            </a:r>
            <a:endParaRPr lang="ru-RU" sz="1600" b="1" dirty="0">
              <a:latin typeface="PT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8623" y="5277467"/>
            <a:ext cx="8303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D43549"/>
                </a:solidFill>
                <a:latin typeface="PT Sans"/>
              </a:rPr>
              <a:t>Регистрация </a:t>
            </a:r>
            <a:r>
              <a:rPr lang="ru-RU" sz="1600" b="1" dirty="0" smtClean="0">
                <a:solidFill>
                  <a:srgbClr val="D43549"/>
                </a:solidFill>
                <a:latin typeface="PT Sans"/>
              </a:rPr>
              <a:t>на Портале – доступ к офлайн сервисам промышленной кооперации</a:t>
            </a:r>
            <a:endParaRPr lang="ru-RU" sz="1600" b="1" dirty="0">
              <a:solidFill>
                <a:srgbClr val="D43549"/>
              </a:solidFill>
              <a:latin typeface="PT San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7774" y="1330196"/>
            <a:ext cx="3160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PT Sans"/>
              </a:rPr>
              <a:t>Поиск исполнителей и партнеров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97774" y="3263229"/>
            <a:ext cx="3468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PT Sans"/>
              </a:rPr>
              <a:t>Необходимы заказы для загрузки неиспользуемых мощностей</a:t>
            </a:r>
            <a:endParaRPr lang="ru-RU" sz="1600" b="1" dirty="0">
              <a:latin typeface="PT San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0145" y="1996246"/>
            <a:ext cx="35946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spcBef>
                <a:spcPts val="1200"/>
              </a:spcBef>
              <a:buClr>
                <a:srgbClr val="D43549"/>
              </a:buClr>
              <a:buFont typeface="Wingdings"/>
              <a:buChar char="ü"/>
            </a:pPr>
            <a:r>
              <a:rPr lang="ru-RU" sz="1200" dirty="0" smtClean="0">
                <a:latin typeface="PT Sans"/>
              </a:rPr>
              <a:t>Информация о Вашей компании и ее потребностях в на Портале</a:t>
            </a:r>
          </a:p>
          <a:p>
            <a:pPr marL="285744" indent="-285744">
              <a:spcBef>
                <a:spcPts val="1200"/>
              </a:spcBef>
              <a:buClr>
                <a:srgbClr val="D43549"/>
              </a:buClr>
              <a:buFont typeface="Wingdings"/>
              <a:buChar char="ü"/>
            </a:pPr>
            <a:r>
              <a:rPr lang="ru-RU" sz="1200" dirty="0" smtClean="0">
                <a:latin typeface="PT Sans"/>
              </a:rPr>
              <a:t>Поиск компаний для партнерства через поисковую систему Портала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3415" y="4297103"/>
            <a:ext cx="3866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spcBef>
                <a:spcPts val="1200"/>
              </a:spcBef>
              <a:buClr>
                <a:srgbClr val="D43549"/>
              </a:buClr>
              <a:buFont typeface="Wingdings"/>
              <a:buChar char="ü"/>
            </a:pPr>
            <a:r>
              <a:rPr lang="ru-RU" sz="1200" dirty="0" smtClean="0">
                <a:latin typeface="PT Sans"/>
              </a:rPr>
              <a:t>Публикация в печатном каталоге предприятий Пермского края, распространяемом среди крупнейших заказчиков России</a:t>
            </a:r>
            <a:endParaRPr lang="ru-RU" sz="1200" dirty="0">
              <a:latin typeface="PT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5186" y="4270732"/>
            <a:ext cx="3594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spcBef>
                <a:spcPts val="1200"/>
              </a:spcBef>
              <a:buClr>
                <a:srgbClr val="D43549"/>
              </a:buClr>
              <a:buFont typeface="Wingdings"/>
              <a:buChar char="ü"/>
            </a:pPr>
            <a:r>
              <a:rPr lang="ru-RU" sz="1200" dirty="0">
                <a:latin typeface="PT Sans"/>
              </a:rPr>
              <a:t>Дозагрузка свободных производственных </a:t>
            </a:r>
            <a:r>
              <a:rPr lang="ru-RU" sz="1200" dirty="0" smtClean="0">
                <a:latin typeface="PT Sans"/>
              </a:rPr>
              <a:t>мощностей через сервис «Биржа мощностей»</a:t>
            </a:r>
            <a:endParaRPr lang="ru-RU" sz="1200" dirty="0">
              <a:latin typeface="PT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4263" y="1996247"/>
            <a:ext cx="4003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spcBef>
                <a:spcPts val="1200"/>
              </a:spcBef>
              <a:buClr>
                <a:srgbClr val="D43549"/>
              </a:buClr>
              <a:buFont typeface="Wingdings"/>
              <a:buChar char="ü"/>
            </a:pPr>
            <a:r>
              <a:rPr lang="ru-RU" sz="1200" dirty="0" smtClean="0">
                <a:latin typeface="PT Sans"/>
              </a:rPr>
              <a:t>Информация </a:t>
            </a:r>
            <a:r>
              <a:rPr lang="ru-RU" sz="1200" dirty="0">
                <a:latin typeface="PT Sans"/>
              </a:rPr>
              <a:t>об </a:t>
            </a:r>
            <a:r>
              <a:rPr lang="ru-RU" sz="1200" dirty="0" smtClean="0">
                <a:latin typeface="PT Sans"/>
              </a:rPr>
              <a:t>инженерно-технологических </a:t>
            </a:r>
            <a:r>
              <a:rPr lang="ru-RU" sz="1200" dirty="0">
                <a:latin typeface="PT Sans"/>
              </a:rPr>
              <a:t>задачах и возможность представить свои </a:t>
            </a:r>
            <a:r>
              <a:rPr lang="ru-RU" sz="1200" dirty="0" smtClean="0">
                <a:latin typeface="PT Sans"/>
              </a:rPr>
              <a:t>решения</a:t>
            </a:r>
            <a:endParaRPr lang="ru-RU" sz="1200" dirty="0">
              <a:latin typeface="PT San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44415" y="493005"/>
            <a:ext cx="6858000" cy="281940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Портал промышленной кооперации Пермского края</a:t>
            </a:r>
          </a:p>
        </p:txBody>
      </p:sp>
      <p:pic>
        <p:nvPicPr>
          <p:cNvPr id="2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7" y="265332"/>
            <a:ext cx="784409" cy="480611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977603" y="6003560"/>
            <a:ext cx="2915147" cy="795842"/>
            <a:chOff x="2916006" y="3271125"/>
            <a:chExt cx="2308477" cy="652495"/>
          </a:xfrm>
        </p:grpSpPr>
        <p:sp>
          <p:nvSpPr>
            <p:cNvPr id="24" name="TextBox 23"/>
            <p:cNvSpPr txBox="1"/>
            <p:nvPr/>
          </p:nvSpPr>
          <p:spPr>
            <a:xfrm>
              <a:off x="2916006" y="3415286"/>
              <a:ext cx="1961101" cy="3280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21917" tIns="60959" rIns="121917" bIns="60959" rtlCol="0">
              <a:spAutoFit/>
            </a:bodyPr>
            <a:lstStyle/>
            <a:p>
              <a:r>
                <a:rPr lang="en-US" b="1" dirty="0">
                  <a:solidFill>
                    <a:srgbClr val="D43549"/>
                  </a:solidFill>
                </a:rPr>
                <a:t>prompermkrai.ru</a:t>
              </a:r>
              <a:r>
                <a:rPr lang="ru-RU" b="1" dirty="0">
                  <a:solidFill>
                    <a:srgbClr val="D43549"/>
                  </a:solidFill>
                  <a:latin typeface="PT Sans"/>
                </a:rPr>
                <a:t> </a:t>
              </a:r>
              <a:endParaRPr lang="en-US" b="1" dirty="0">
                <a:solidFill>
                  <a:srgbClr val="D43549"/>
                </a:solidFill>
              </a:endParaRPr>
            </a:p>
          </p:txBody>
        </p:sp>
        <p:pic>
          <p:nvPicPr>
            <p:cNvPr id="17" name="Изображение 8"/>
            <p:cNvPicPr>
              <a:picLocks noChangeAspect="1"/>
            </p:cNvPicPr>
            <p:nvPr/>
          </p:nvPicPr>
          <p:blipFill rotWithShape="1">
            <a:blip r:embed="rId4" cstate="print"/>
            <a:srcRect l="10876" t="10785" r="11287" b="10765"/>
            <a:stretch/>
          </p:blipFill>
          <p:spPr>
            <a:xfrm>
              <a:off x="4561760" y="3271125"/>
              <a:ext cx="662723" cy="652495"/>
            </a:xfrm>
            <a:prstGeom prst="rect">
              <a:avLst/>
            </a:prstGeom>
          </p:spPr>
        </p:pic>
      </p:grpSp>
      <p:sp>
        <p:nvSpPr>
          <p:cNvPr id="25" name="Прямоугольник 24"/>
          <p:cNvSpPr/>
          <p:nvPr/>
        </p:nvSpPr>
        <p:spPr>
          <a:xfrm>
            <a:off x="4920040" y="1287524"/>
            <a:ext cx="3594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PT Sans"/>
              </a:rPr>
              <a:t>Узнать о потребностях крупных промышленных предприятий</a:t>
            </a:r>
            <a:endParaRPr lang="ru-RU" sz="1600" b="1" dirty="0">
              <a:latin typeface="PT San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00581" y="3265849"/>
            <a:ext cx="3594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PT Sans"/>
              </a:rPr>
              <a:t>О вашей продукции узнают крупные федеральные холдинги</a:t>
            </a:r>
            <a:endParaRPr lang="ru-RU" sz="1600" b="1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3298538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18614" y="701708"/>
            <a:ext cx="7393195" cy="454225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lnSpc>
                <a:spcPct val="150000"/>
              </a:lnSpc>
              <a:buClr>
                <a:srgbClr val="0B5587"/>
              </a:buClr>
              <a:buSzPct val="120000"/>
            </a:pPr>
            <a:r>
              <a:rPr lang="ru-RU" sz="1600" b="1" dirty="0" smtClean="0">
                <a:latin typeface="PT Sans"/>
              </a:rPr>
              <a:t>Зарегистрируйтесь на Портале</a:t>
            </a:r>
            <a:endParaRPr lang="ru-RU" sz="1600" b="1" dirty="0">
              <a:latin typeface="PT San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318615" y="361619"/>
            <a:ext cx="6858000" cy="281940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Как начать работать на Портале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7" y="265332"/>
            <a:ext cx="784409" cy="480611"/>
          </a:xfrm>
          <a:prstGeom prst="rect">
            <a:avLst/>
          </a:prstGeom>
        </p:spPr>
      </p:pic>
      <p:sp>
        <p:nvSpPr>
          <p:cNvPr id="48" name="Стрелка вправо с вырезом 47"/>
          <p:cNvSpPr/>
          <p:nvPr/>
        </p:nvSpPr>
        <p:spPr>
          <a:xfrm rot="5400000">
            <a:off x="-1349574" y="3833136"/>
            <a:ext cx="3953414" cy="560812"/>
          </a:xfrm>
          <a:prstGeom prst="notchedRightArrow">
            <a:avLst/>
          </a:prstGeom>
          <a:gradFill>
            <a:gsLst>
              <a:gs pos="1000">
                <a:srgbClr val="0B5587">
                  <a:alpha val="86000"/>
                </a:srgbClr>
              </a:gs>
              <a:gs pos="100000">
                <a:srgbClr val="D4354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19238" y="3824747"/>
            <a:ext cx="409999" cy="4387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B5587"/>
                </a:solidFill>
              </a:rPr>
              <a:t>2</a:t>
            </a:r>
            <a:endParaRPr lang="ru-RU" dirty="0">
              <a:solidFill>
                <a:srgbClr val="0B5587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19239" y="5097364"/>
            <a:ext cx="409999" cy="4387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B5587"/>
                </a:solidFill>
              </a:rPr>
              <a:t>3</a:t>
            </a:r>
            <a:endParaRPr lang="ru-RU" dirty="0">
              <a:solidFill>
                <a:srgbClr val="0B5587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19239" y="2552131"/>
            <a:ext cx="409999" cy="438748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048" y="2136835"/>
            <a:ext cx="3141593" cy="190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b="7426"/>
          <a:stretch/>
        </p:blipFill>
        <p:spPr>
          <a:xfrm>
            <a:off x="5238652" y="4364246"/>
            <a:ext cx="3123989" cy="190498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318615" y="2136835"/>
            <a:ext cx="3123989" cy="1904984"/>
            <a:chOff x="1318615" y="2136835"/>
            <a:chExt cx="3123989" cy="190498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8615" y="2136835"/>
              <a:ext cx="3123989" cy="1904984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1911350" y="3089327"/>
              <a:ext cx="523875" cy="2221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Овал 14"/>
          <p:cNvSpPr/>
          <p:nvPr/>
        </p:nvSpPr>
        <p:spPr>
          <a:xfrm>
            <a:off x="5893579" y="3381375"/>
            <a:ext cx="710421" cy="31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4487422" y="2978228"/>
            <a:ext cx="688808" cy="222198"/>
          </a:xfrm>
          <a:prstGeom prst="notchedRightArrow">
            <a:avLst/>
          </a:prstGeom>
          <a:gradFill>
            <a:gsLst>
              <a:gs pos="1000">
                <a:srgbClr val="0B5587">
                  <a:alpha val="86000"/>
                </a:srgbClr>
              </a:gs>
              <a:gs pos="100000">
                <a:srgbClr val="D4354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5400000">
            <a:off x="6558335" y="4135788"/>
            <a:ext cx="688808" cy="222198"/>
          </a:xfrm>
          <a:prstGeom prst="notchedRightArrow">
            <a:avLst/>
          </a:prstGeom>
          <a:gradFill>
            <a:gsLst>
              <a:gs pos="1000">
                <a:srgbClr val="0B5587">
                  <a:alpha val="86000"/>
                </a:srgbClr>
              </a:gs>
              <a:gs pos="100000">
                <a:srgbClr val="D4354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421821" y="4861701"/>
            <a:ext cx="917575" cy="91007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B5587"/>
                </a:solidFill>
              </a:rPr>
              <a:t>2</a:t>
            </a:r>
            <a:endParaRPr lang="ru-RU" dirty="0">
              <a:solidFill>
                <a:srgbClr val="0B5587"/>
              </a:solidFill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 rot="10800000">
            <a:off x="3411794" y="5213685"/>
            <a:ext cx="1754604" cy="213721"/>
          </a:xfrm>
          <a:prstGeom prst="notchedRightArrow">
            <a:avLst/>
          </a:prstGeom>
          <a:gradFill>
            <a:gsLst>
              <a:gs pos="1000">
                <a:srgbClr val="0B5587">
                  <a:alpha val="86000"/>
                </a:srgbClr>
              </a:gs>
              <a:gs pos="100000">
                <a:srgbClr val="D4354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668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18614" y="702759"/>
            <a:ext cx="7393195" cy="454225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lnSpc>
                <a:spcPct val="150000"/>
              </a:lnSpc>
              <a:buClr>
                <a:srgbClr val="0B5587"/>
              </a:buClr>
              <a:buSzPct val="120000"/>
            </a:pPr>
            <a:r>
              <a:rPr lang="ru-RU" sz="1600" b="1" dirty="0" smtClean="0">
                <a:latin typeface="PT Sans"/>
              </a:rPr>
              <a:t>Заполните информацию в личном кабинете</a:t>
            </a:r>
            <a:endParaRPr lang="ru-RU" sz="1600" b="1" dirty="0">
              <a:latin typeface="PT San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318615" y="361619"/>
            <a:ext cx="6858000" cy="281940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Как начать работать на Портале</a:t>
            </a:r>
          </a:p>
        </p:txBody>
      </p:sp>
      <p:pic>
        <p:nvPicPr>
          <p:cNvPr id="2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7" y="265332"/>
            <a:ext cx="784409" cy="480611"/>
          </a:xfrm>
          <a:prstGeom prst="rect">
            <a:avLst/>
          </a:prstGeom>
        </p:spPr>
      </p:pic>
      <p:sp>
        <p:nvSpPr>
          <p:cNvPr id="48" name="Стрелка вправо с вырезом 47"/>
          <p:cNvSpPr/>
          <p:nvPr/>
        </p:nvSpPr>
        <p:spPr>
          <a:xfrm rot="5400000">
            <a:off x="-1349574" y="3833136"/>
            <a:ext cx="3953414" cy="560812"/>
          </a:xfrm>
          <a:prstGeom prst="notchedRightArrow">
            <a:avLst/>
          </a:prstGeom>
          <a:gradFill>
            <a:gsLst>
              <a:gs pos="1000">
                <a:srgbClr val="0B5587">
                  <a:alpha val="86000"/>
                </a:srgbClr>
              </a:gs>
              <a:gs pos="100000">
                <a:srgbClr val="D4354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19238" y="3824747"/>
            <a:ext cx="409999" cy="438748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19239" y="5097364"/>
            <a:ext cx="409999" cy="4387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B5587"/>
                </a:solidFill>
              </a:rPr>
              <a:t>3</a:t>
            </a:r>
            <a:endParaRPr lang="ru-RU" dirty="0">
              <a:solidFill>
                <a:srgbClr val="0B5587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19239" y="2552131"/>
            <a:ext cx="409999" cy="4387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B5587"/>
                </a:solidFill>
              </a:rPr>
              <a:t>1</a:t>
            </a:r>
            <a:endParaRPr lang="ru-RU" dirty="0">
              <a:solidFill>
                <a:srgbClr val="0B558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502" y="2136835"/>
            <a:ext cx="3385898" cy="18089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212" y="2136835"/>
            <a:ext cx="3027403" cy="1808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b="5909"/>
          <a:stretch/>
        </p:blipFill>
        <p:spPr>
          <a:xfrm>
            <a:off x="5149212" y="4412251"/>
            <a:ext cx="3027403" cy="1804075"/>
          </a:xfrm>
          <a:prstGeom prst="rect">
            <a:avLst/>
          </a:prstGeom>
        </p:spPr>
      </p:pic>
      <p:sp>
        <p:nvSpPr>
          <p:cNvPr id="15" name="Стрелка вправо с вырезом 14"/>
          <p:cNvSpPr/>
          <p:nvPr/>
        </p:nvSpPr>
        <p:spPr>
          <a:xfrm rot="10800000">
            <a:off x="2615678" y="4880034"/>
            <a:ext cx="2533534" cy="217329"/>
          </a:xfrm>
          <a:prstGeom prst="notchedRightArrow">
            <a:avLst/>
          </a:prstGeom>
          <a:gradFill>
            <a:gsLst>
              <a:gs pos="1000">
                <a:srgbClr val="0B5587">
                  <a:alpha val="86000"/>
                </a:srgbClr>
              </a:gs>
              <a:gs pos="100000">
                <a:srgbClr val="D4354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80833" y="5042601"/>
            <a:ext cx="2653618" cy="816119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B5587"/>
              </a:buClr>
              <a:buSzPct val="120000"/>
            </a:pPr>
            <a:r>
              <a:rPr lang="ru-RU" sz="1600" b="1" dirty="0" err="1" smtClean="0">
                <a:latin typeface="PT Sans"/>
              </a:rPr>
              <a:t>Модерация</a:t>
            </a:r>
            <a:r>
              <a:rPr lang="ru-RU" sz="1600" b="1" dirty="0" smtClean="0">
                <a:latin typeface="PT Sans"/>
              </a:rPr>
              <a:t> данных карточки предприятия</a:t>
            </a:r>
            <a:endParaRPr lang="ru-RU" sz="1600" b="1" dirty="0">
              <a:latin typeface="PT San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611550" y="4526738"/>
            <a:ext cx="944550" cy="9239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B5587"/>
                </a:solidFill>
              </a:rPr>
              <a:t>3</a:t>
            </a:r>
            <a:endParaRPr lang="ru-RU" sz="3200" dirty="0">
              <a:solidFill>
                <a:srgbClr val="0B5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54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18615" y="702759"/>
            <a:ext cx="6206135" cy="446787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>
              <a:lnSpc>
                <a:spcPct val="150000"/>
              </a:lnSpc>
              <a:buClr>
                <a:srgbClr val="0B5587"/>
              </a:buClr>
              <a:buSzPct val="120000"/>
            </a:pPr>
            <a:r>
              <a:rPr lang="ru-RU" sz="1600" b="1" dirty="0" smtClean="0">
                <a:latin typeface="PT Sans"/>
              </a:rPr>
              <a:t>Используйте сервисы на Портале</a:t>
            </a:r>
            <a:endParaRPr lang="ru-RU" sz="1600" b="1" dirty="0">
              <a:latin typeface="PT San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318611" y="459001"/>
            <a:ext cx="6858000" cy="281940"/>
          </a:xfrm>
          <a:prstGeom prst="rect">
            <a:avLst/>
          </a:prstGeom>
        </p:spPr>
        <p:txBody>
          <a:bodyPr vert="horz" lIns="91439" tIns="45719" rIns="91439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Как начать работать на Портале</a:t>
            </a:r>
          </a:p>
        </p:txBody>
      </p:sp>
      <p:pic>
        <p:nvPicPr>
          <p:cNvPr id="2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7" y="265332"/>
            <a:ext cx="784409" cy="480611"/>
          </a:xfrm>
          <a:prstGeom prst="rect">
            <a:avLst/>
          </a:prstGeom>
        </p:spPr>
      </p:pic>
      <p:sp>
        <p:nvSpPr>
          <p:cNvPr id="20" name="Стрелка вправо с вырезом 19"/>
          <p:cNvSpPr/>
          <p:nvPr/>
        </p:nvSpPr>
        <p:spPr>
          <a:xfrm rot="5400000">
            <a:off x="-1349574" y="3833136"/>
            <a:ext cx="3953414" cy="560812"/>
          </a:xfrm>
          <a:prstGeom prst="notchedRightArrow">
            <a:avLst/>
          </a:prstGeom>
          <a:gradFill>
            <a:gsLst>
              <a:gs pos="1000">
                <a:srgbClr val="0B5587">
                  <a:alpha val="86000"/>
                </a:srgbClr>
              </a:gs>
              <a:gs pos="100000">
                <a:srgbClr val="D4354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19239" y="3824747"/>
            <a:ext cx="409999" cy="4387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B5587"/>
                </a:solidFill>
              </a:rPr>
              <a:t>2</a:t>
            </a:r>
            <a:endParaRPr lang="ru-RU" dirty="0">
              <a:solidFill>
                <a:srgbClr val="0B5587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19239" y="5097364"/>
            <a:ext cx="409999" cy="438748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19239" y="2552131"/>
            <a:ext cx="409999" cy="4387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B5587"/>
                </a:solidFill>
              </a:rPr>
              <a:t>1</a:t>
            </a:r>
            <a:endParaRPr lang="ru-RU" dirty="0">
              <a:solidFill>
                <a:srgbClr val="0B5587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/>
          <a:srcRect b="28490"/>
          <a:stretch/>
        </p:blipFill>
        <p:spPr>
          <a:xfrm>
            <a:off x="1318615" y="1870135"/>
            <a:ext cx="3339673" cy="15207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b="31225"/>
          <a:stretch/>
        </p:blipFill>
        <p:spPr>
          <a:xfrm>
            <a:off x="5015211" y="1870134"/>
            <a:ext cx="3339673" cy="1520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19355"/>
          <a:stretch/>
        </p:blipFill>
        <p:spPr>
          <a:xfrm>
            <a:off x="1318611" y="4305731"/>
            <a:ext cx="3339673" cy="15207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b="30256"/>
          <a:stretch/>
        </p:blipFill>
        <p:spPr>
          <a:xfrm>
            <a:off x="5048633" y="4305731"/>
            <a:ext cx="3339673" cy="152076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18612" y="1364637"/>
            <a:ext cx="32784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PT Sans"/>
              </a:rPr>
              <a:t>Для поиска и размещения заказов</a:t>
            </a:r>
            <a:endParaRPr lang="ru-RU" sz="1400" dirty="0">
              <a:latin typeface="PT San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5211" y="1346915"/>
            <a:ext cx="3373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PT Sans"/>
              </a:rPr>
              <a:t>Для дозагрузки собственных мощностей и поиска исполнителей</a:t>
            </a:r>
            <a:endParaRPr lang="ru-RU" sz="1400" dirty="0">
              <a:latin typeface="PT San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15211" y="3782511"/>
            <a:ext cx="3758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PT Sans"/>
              </a:rPr>
              <a:t>Для управления информацией об интересующих Вас компаниях</a:t>
            </a:r>
            <a:endParaRPr lang="ru-RU" sz="1400" dirty="0">
              <a:latin typeface="PT San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18611" y="3782511"/>
            <a:ext cx="3278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PT Sans"/>
              </a:rPr>
              <a:t>Для поиска кейсов  по внедрению новых решений</a:t>
            </a:r>
            <a:endParaRPr lang="ru-RU" sz="1400" dirty="0">
              <a:latin typeface="PT San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18611" y="6090249"/>
            <a:ext cx="7036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PT Sans"/>
              </a:rPr>
              <a:t>…и множество других офлайн-сервисов при регистрации на Портале</a:t>
            </a:r>
            <a:endParaRPr lang="ru-RU" b="1" dirty="0">
              <a:solidFill>
                <a:srgbClr val="C00000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600805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3493</TotalTime>
  <Words>964</Words>
  <Application>Microsoft Office PowerPoint</Application>
  <PresentationFormat>Экран (4:3)</PresentationFormat>
  <Paragraphs>167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331</cp:revision>
  <cp:lastPrinted>2020-11-13T10:11:47Z</cp:lastPrinted>
  <dcterms:created xsi:type="dcterms:W3CDTF">2020-08-03T12:16:10Z</dcterms:created>
  <dcterms:modified xsi:type="dcterms:W3CDTF">2020-12-11T11:53:27Z</dcterms:modified>
</cp:coreProperties>
</file>