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8" r:id="rId6"/>
    <p:sldId id="260" r:id="rId7"/>
    <p:sldId id="259" r:id="rId8"/>
    <p:sldId id="266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C78EBB-9F6E-4C8B-95FD-033C6DF65A06}" type="doc">
      <dgm:prSet loTypeId="urn:microsoft.com/office/officeart/2005/8/layout/chevron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38B075-E36D-41CF-884F-F99B2FA19365}" type="pres">
      <dgm:prSet presAssocID="{53C78EBB-9F6E-4C8B-95FD-033C6DF65A06}" presName="linearFlow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B03A9DCB-2C23-4B14-A181-C691CF5E9B2E}" type="presOf" srcId="{53C78EBB-9F6E-4C8B-95FD-033C6DF65A06}" destId="{4238B075-E36D-41CF-884F-F99B2FA19365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nalog.ru/rn59/taxation/taxes/patent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conomy.permkrai.ru/view2.php?id=2081" TargetMode="External"/><Relationship Id="rId2" Type="http://schemas.openxmlformats.org/officeDocument/2006/relationships/hyperlink" Target="http://nalog.garant.ru/fns/nk/c795308775a57fb313c764c676bc1bde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cons/cgi/online.cgi?req=doc&amp;n=221275&amp;base=LAW&amp;rnd=0.23122038280910628&amp;from=139737-0" TargetMode="External"/><Relationship Id="rId2" Type="http://schemas.openxmlformats.org/officeDocument/2006/relationships/hyperlink" Target="http://www.consultant.ru/cons/cgi/online.cgi?req=doc&amp;ts=1592486486046121548580806127&amp;cacheid=7648D73A1D82A074CB7CF0B1A48BE112&amp;mode=splus&amp;base=LAW&amp;n=278177&amp;rnd=3CF753A0F1716CA6778A357B8C3E81A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514600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О патентной системе налогообложения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8077200" cy="1828800"/>
          </a:xfrm>
        </p:spPr>
        <p:txBody>
          <a:bodyPr>
            <a:normAutofit fontScale="925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Глава 26.5 НКРФ</a:t>
            </a:r>
          </a:p>
          <a:p>
            <a:r>
              <a:rPr lang="ru-RU" sz="3400" dirty="0" smtClean="0">
                <a:solidFill>
                  <a:schemeClr val="tx1"/>
                </a:solidFill>
              </a:rPr>
              <a:t>Закон Пермского края от 01.04.2015 N 465-ПК</a:t>
            </a:r>
            <a:endParaRPr lang="ru-RU" sz="34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r="66060"/>
          <a:stretch>
            <a:fillRect/>
          </a:stretch>
        </p:blipFill>
        <p:spPr bwMode="auto">
          <a:xfrm>
            <a:off x="3733800" y="228600"/>
            <a:ext cx="129879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/>
              <a:t>Сравнение специальных налоговых режимов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6201" y="914400"/>
          <a:ext cx="8991599" cy="57924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23949"/>
                <a:gridCol w="1873250"/>
                <a:gridCol w="2697480"/>
                <a:gridCol w="824230"/>
                <a:gridCol w="2472690"/>
              </a:tblGrid>
              <a:tr h="64830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Налоговый режим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Налог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Объект</a:t>
                      </a:r>
                      <a:r>
                        <a:rPr lang="ru-RU" sz="1500" baseline="0" dirty="0" smtClean="0"/>
                        <a:t> налогообложения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Ставка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Отчетность</a:t>
                      </a:r>
                      <a:endParaRPr lang="ru-RU" sz="1500" dirty="0"/>
                    </a:p>
                  </a:txBody>
                  <a:tcPr/>
                </a:tc>
              </a:tr>
              <a:tr h="1794305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ОСНО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НДФЛ</a:t>
                      </a:r>
                      <a:endParaRPr lang="ru-RU" sz="1500" dirty="0"/>
                    </a:p>
                    <a:p>
                      <a:endParaRPr lang="ru-RU" sz="1500" dirty="0" smtClean="0"/>
                    </a:p>
                    <a:p>
                      <a:r>
                        <a:rPr lang="ru-RU" sz="1500" dirty="0" smtClean="0"/>
                        <a:t>Налог на имущество физ.лиц</a:t>
                      </a:r>
                      <a:endParaRPr lang="ru-RU" sz="1500" dirty="0"/>
                    </a:p>
                    <a:p>
                      <a:endParaRPr lang="ru-RU" sz="1500" dirty="0" smtClean="0"/>
                    </a:p>
                    <a:p>
                      <a:r>
                        <a:rPr lang="ru-RU" sz="1500" dirty="0" smtClean="0"/>
                        <a:t>НДС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Доходы</a:t>
                      </a:r>
                      <a:endParaRPr lang="ru-RU" sz="1500" dirty="0"/>
                    </a:p>
                    <a:p>
                      <a:endParaRPr lang="ru-RU" sz="1500" dirty="0" smtClean="0"/>
                    </a:p>
                    <a:p>
                      <a:r>
                        <a:rPr lang="ru-RU" sz="1500" dirty="0" smtClean="0"/>
                        <a:t>Виды</a:t>
                      </a:r>
                      <a:r>
                        <a:rPr lang="ru-RU" sz="1500" baseline="0" dirty="0" smtClean="0"/>
                        <a:t> имущества, подлежащие налогообложению</a:t>
                      </a:r>
                      <a:endParaRPr lang="ru-RU" sz="1500" dirty="0"/>
                    </a:p>
                    <a:p>
                      <a:endParaRPr lang="ru-RU" sz="1500" dirty="0" smtClean="0"/>
                    </a:p>
                    <a:p>
                      <a:r>
                        <a:rPr lang="ru-RU" sz="1500" dirty="0" smtClean="0"/>
                        <a:t>Реализация товаров (работ,</a:t>
                      </a:r>
                      <a:r>
                        <a:rPr lang="ru-RU" sz="1500" baseline="0" dirty="0" smtClean="0"/>
                        <a:t> услуг)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13%</a:t>
                      </a:r>
                      <a:endParaRPr lang="ru-RU" sz="1500" dirty="0"/>
                    </a:p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0,1-2%</a:t>
                      </a:r>
                      <a:endParaRPr lang="ru-RU" sz="1500" dirty="0"/>
                    </a:p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0%</a:t>
                      </a:r>
                    </a:p>
                    <a:p>
                      <a:pPr algn="ctr"/>
                      <a:r>
                        <a:rPr lang="ru-RU" sz="1500" dirty="0" smtClean="0"/>
                        <a:t>10%</a:t>
                      </a:r>
                    </a:p>
                    <a:p>
                      <a:pPr algn="ctr"/>
                      <a:r>
                        <a:rPr lang="ru-RU" sz="1500" dirty="0" smtClean="0"/>
                        <a:t>20%*</a:t>
                      </a:r>
                    </a:p>
                    <a:p>
                      <a:pPr algn="ctr"/>
                      <a:r>
                        <a:rPr lang="ru-RU" sz="800" dirty="0" smtClean="0"/>
                        <a:t>(с 01.01.2019)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Декларация 4-НДФЛ</a:t>
                      </a:r>
                    </a:p>
                    <a:p>
                      <a:r>
                        <a:rPr lang="ru-RU" sz="1400" dirty="0" smtClean="0"/>
                        <a:t>Декларация 3-НДФЛ</a:t>
                      </a:r>
                    </a:p>
                    <a:p>
                      <a:r>
                        <a:rPr lang="ru-RU" sz="1400" dirty="0" smtClean="0"/>
                        <a:t>Декларация по НДС</a:t>
                      </a:r>
                    </a:p>
                    <a:p>
                      <a:r>
                        <a:rPr lang="ru-RU" sz="1400" dirty="0" smtClean="0"/>
                        <a:t>Книга покупок по НДС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Книга продаж по НДС</a:t>
                      </a:r>
                    </a:p>
                    <a:p>
                      <a:r>
                        <a:rPr lang="ru-RU" sz="1400" dirty="0" smtClean="0"/>
                        <a:t>Книга учета доходов и расходов и хозяйственных</a:t>
                      </a:r>
                      <a:r>
                        <a:rPr lang="ru-RU" sz="1400" baseline="0" dirty="0" smtClean="0"/>
                        <a:t> операций ИП</a:t>
                      </a:r>
                      <a:endParaRPr lang="ru-RU" sz="1400" dirty="0"/>
                    </a:p>
                  </a:txBody>
                  <a:tcPr/>
                </a:tc>
              </a:tr>
              <a:tr h="957352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УСН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УСН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Доходы</a:t>
                      </a:r>
                    </a:p>
                    <a:p>
                      <a:endParaRPr lang="ru-RU" sz="15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Доходы</a:t>
                      </a:r>
                      <a:r>
                        <a:rPr lang="ru-RU" sz="1500" baseline="0" dirty="0" smtClean="0"/>
                        <a:t>, уменьшенные на величину расходов</a:t>
                      </a:r>
                      <a:endParaRPr lang="ru-RU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6%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Декларация по УСН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Книга учета доходов и расходов организаций и ИП, применяющих УСН</a:t>
                      </a:r>
                      <a:endParaRPr lang="ru-RU" sz="1500" dirty="0"/>
                    </a:p>
                  </a:txBody>
                  <a:tcPr/>
                </a:tc>
              </a:tr>
              <a:tr h="543995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ЕНВД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Единый налог на вмененный  доход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Вмененный  доход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15%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Декларация по ЕНВД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Книга учета физических показателей</a:t>
                      </a:r>
                      <a:endParaRPr lang="ru-RU" sz="1500" dirty="0" smtClean="0"/>
                    </a:p>
                  </a:txBody>
                  <a:tcPr/>
                </a:tc>
              </a:tr>
              <a:tr h="922427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ЕСХН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Единый </a:t>
                      </a:r>
                      <a:r>
                        <a:rPr lang="ru-RU" sz="1500" dirty="0" err="1" smtClean="0"/>
                        <a:t>сельско-хозяйственный</a:t>
                      </a:r>
                      <a:r>
                        <a:rPr lang="ru-RU" sz="1500" dirty="0" smtClean="0"/>
                        <a:t> налог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Доходы</a:t>
                      </a:r>
                      <a:r>
                        <a:rPr lang="ru-RU" sz="1500" baseline="0" dirty="0" smtClean="0"/>
                        <a:t>, уменьшенные на величину расходов</a:t>
                      </a:r>
                      <a:endParaRPr lang="ru-RU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6%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Декларация по ЕСХН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Книга учета доходов и расходов ИП, применяющих ЕСХН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830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ПСН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Уплата стоимости патента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потенциально возможного к получению годового дохода 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6%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Книга учета доходов ИП, применяющих ПСН</a:t>
                      </a:r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66060"/>
          <a:stretch>
            <a:fillRect/>
          </a:stretch>
        </p:blipFill>
        <p:spPr bwMode="auto">
          <a:xfrm>
            <a:off x="152401" y="152400"/>
            <a:ext cx="609600" cy="751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09600" y="2667000"/>
            <a:ext cx="8382000" cy="1706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Более подробная информация о патентной системе налогообложения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90600" y="4419600"/>
            <a:ext cx="7696200" cy="11430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hlinkClick r:id="rId2"/>
              </a:rPr>
              <a:t>https://www.nalog.ru/rn59/taxation/taxes/patent/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r="66060"/>
          <a:stretch>
            <a:fillRect/>
          </a:stretch>
        </p:blipFill>
        <p:spPr bwMode="auto">
          <a:xfrm>
            <a:off x="3429000" y="304800"/>
            <a:ext cx="1999130" cy="2463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609600"/>
            <a:ext cx="8077200" cy="6019800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ru-RU" sz="2000" b="1" dirty="0" smtClean="0"/>
              <a:t>Патентная система налогообложения введена с 1 января 2013 года </a:t>
            </a:r>
          </a:p>
          <a:p>
            <a:pPr indent="0" algn="ctr">
              <a:buNone/>
            </a:pPr>
            <a:r>
              <a:rPr lang="ru-RU" sz="2000" b="1" dirty="0" smtClean="0"/>
              <a:t>в отношении ряда видов деятельности, </a:t>
            </a:r>
          </a:p>
          <a:p>
            <a:pPr indent="0" algn="ctr">
              <a:buNone/>
            </a:pPr>
            <a:r>
              <a:rPr lang="ru-RU" sz="2000" b="1" dirty="0" smtClean="0"/>
              <a:t>осуществляемых индивидуальными предпринимателями</a:t>
            </a:r>
          </a:p>
          <a:p>
            <a:pPr indent="0" algn="just">
              <a:buNone/>
            </a:pPr>
            <a:endParaRPr lang="ru-RU" sz="2000" dirty="0" smtClean="0"/>
          </a:p>
          <a:p>
            <a:pPr indent="0" algn="just"/>
            <a:endParaRPr lang="ru-RU" sz="2000" dirty="0" smtClean="0"/>
          </a:p>
          <a:p>
            <a:pPr indent="0" algn="just">
              <a:buNone/>
            </a:pPr>
            <a:endParaRPr lang="ru-RU" sz="2000" dirty="0" smtClean="0"/>
          </a:p>
          <a:p>
            <a:pPr indent="0" algn="just">
              <a:buNone/>
            </a:pPr>
            <a:r>
              <a:rPr lang="ru-RU" sz="2000" dirty="0" smtClean="0">
                <a:hlinkClick r:id="rId2"/>
              </a:rPr>
              <a:t>Налоговый кодекс РФ. Глава 26.5. Патентная система налогообложения</a:t>
            </a:r>
            <a:endParaRPr lang="ru-RU" sz="2000" dirty="0" smtClean="0"/>
          </a:p>
          <a:p>
            <a:pPr indent="0" algn="just">
              <a:buNone/>
            </a:pPr>
            <a:endParaRPr lang="ru-RU" sz="2000" dirty="0" smtClean="0"/>
          </a:p>
          <a:p>
            <a:pPr indent="0" algn="just">
              <a:buNone/>
            </a:pPr>
            <a:endParaRPr lang="ru-RU" sz="2000" dirty="0" smtClean="0"/>
          </a:p>
          <a:p>
            <a:pPr indent="0" algn="just">
              <a:buNone/>
            </a:pPr>
            <a:endParaRPr lang="ru-RU" sz="2000" dirty="0" smtClean="0"/>
          </a:p>
          <a:p>
            <a:pPr indent="0" algn="just">
              <a:buNone/>
            </a:pPr>
            <a:r>
              <a:rPr lang="ru-RU" sz="2000" dirty="0" smtClean="0">
                <a:hlinkClick r:id="rId3"/>
              </a:rPr>
              <a:t>Закон Пермского края от 01.04.2015 N 465-ПК (ред. от 10.10.2017) </a:t>
            </a:r>
            <a:endParaRPr lang="ru-RU" sz="2000" dirty="0" smtClean="0"/>
          </a:p>
          <a:p>
            <a:pPr indent="0" algn="just">
              <a:buNone/>
            </a:pPr>
            <a:r>
              <a:rPr lang="ru-RU" sz="1800" dirty="0" smtClean="0"/>
              <a:t>«О патентной системе налогообложения в Пермском крае, установлении налоговой ставки в размере 0 процентов для отдельной категории налогоплательщиков, применяющих патентную систему налогообложения, и о внесении изменения в Закон Пермской области «О налогообложении в Пермском крае»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5" name="Рисунок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895600"/>
            <a:ext cx="381000" cy="381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6" name="Рисунок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648200"/>
            <a:ext cx="381000" cy="381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 r="66060"/>
          <a:stretch>
            <a:fillRect/>
          </a:stretch>
        </p:blipFill>
        <p:spPr bwMode="auto">
          <a:xfrm>
            <a:off x="134470" y="350102"/>
            <a:ext cx="643553" cy="7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14400" y="3048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+mj-lt"/>
              </a:rPr>
              <a:t>Порядок исчисления налога</a:t>
            </a:r>
            <a:endParaRPr lang="ru-RU" sz="3200" b="1" dirty="0"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4800" y="1600200"/>
            <a:ext cx="8610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Размер налога = Налоговая база* 6% </a:t>
            </a:r>
            <a:endParaRPr lang="ru-RU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2667000"/>
            <a:ext cx="8077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600" dirty="0" smtClean="0"/>
              <a:t>Ставка налога </a:t>
            </a:r>
            <a:r>
              <a:rPr lang="ru-RU" sz="1600" b="1" dirty="0" smtClean="0"/>
              <a:t>6%</a:t>
            </a:r>
            <a:r>
              <a:rPr lang="ru-RU" sz="1600" dirty="0" smtClean="0"/>
              <a:t> не зависит от размера полученного индивидуальным предпринимателем дохода, и определяется исходя из суммы установленного потенциально возможного к получению годового дохода по каждому виду деятельности, определённого </a:t>
            </a:r>
            <a:r>
              <a:rPr lang="ru-RU" sz="1600" b="1" dirty="0" smtClean="0"/>
              <a:t>Законом Пермского края от 01.04.2015 N 465-ПК (ред. от 10.10.2017).</a:t>
            </a:r>
          </a:p>
          <a:p>
            <a:pPr algn="just">
              <a:buFont typeface="Wingdings" pitchFamily="2" charset="2"/>
              <a:buChar char="Ø"/>
            </a:pPr>
            <a:endParaRPr lang="ru-RU" sz="1600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1600" b="1" dirty="0" smtClean="0"/>
              <a:t>Налоговая база </a:t>
            </a:r>
            <a:r>
              <a:rPr lang="ru-RU" sz="1600" dirty="0" smtClean="0"/>
              <a:t>- денежное выражение потенциально возможного к получению индивидуальным предпринимателем годового дохода по виду предпринимательской деятельности, в отношении которого применяется патентная система налогообложения. 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Если патент взят менее чем на год, то:</a:t>
            </a:r>
          </a:p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38200" y="5334000"/>
            <a:ext cx="14119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Налоговая </a:t>
            </a:r>
          </a:p>
          <a:p>
            <a:pPr algn="ctr"/>
            <a:r>
              <a:rPr lang="ru-RU" sz="2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база</a:t>
            </a:r>
            <a:endParaRPr lang="ru-RU" sz="2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95600" y="5181600"/>
            <a:ext cx="188724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потенциально </a:t>
            </a:r>
          </a:p>
          <a:p>
            <a:pPr algn="ctr"/>
            <a:r>
              <a:rPr lang="ru-RU" sz="2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возможный </a:t>
            </a:r>
          </a:p>
          <a:p>
            <a:pPr algn="ctr"/>
            <a:r>
              <a:rPr lang="ru-RU" sz="2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годовой доход </a:t>
            </a:r>
            <a:endParaRPr lang="ru-RU" sz="2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34200" y="4953000"/>
            <a:ext cx="16954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количество </a:t>
            </a:r>
          </a:p>
          <a:p>
            <a:pPr algn="ctr"/>
            <a:r>
              <a:rPr lang="ru-RU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мес. срока, </a:t>
            </a:r>
          </a:p>
          <a:p>
            <a:pPr algn="ctr"/>
            <a:r>
              <a:rPr lang="ru-RU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 который </a:t>
            </a:r>
          </a:p>
          <a:p>
            <a:pPr algn="ctr"/>
            <a:r>
              <a:rPr lang="ru-RU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выдан патент</a:t>
            </a:r>
            <a:endParaRPr lang="ru-RU" sz="2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62200" y="5257800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=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76800" y="518160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÷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00800" y="518160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×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486400" y="5257800"/>
            <a:ext cx="762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12</a:t>
            </a:r>
            <a:endParaRPr lang="ru-RU" sz="20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мес.</a:t>
            </a:r>
            <a:endParaRPr lang="ru-RU" sz="2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/>
          <a:srcRect r="66060"/>
          <a:stretch>
            <a:fillRect/>
          </a:stretch>
        </p:blipFill>
        <p:spPr bwMode="auto">
          <a:xfrm>
            <a:off x="134470" y="350102"/>
            <a:ext cx="643553" cy="7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0" y="1752600"/>
            <a:ext cx="6172200" cy="1066800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2000" b="1" dirty="0" smtClean="0"/>
              <a:t>Патент выдается с любой даты, на период от одного до двенадцати месяцев включительно в пределах календарного года.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1295400"/>
            <a:ext cx="158889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1-12</a:t>
            </a:r>
          </a:p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мес.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4343400"/>
            <a:ext cx="304108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Налоговый </a:t>
            </a:r>
          </a:p>
          <a:p>
            <a:pPr algn="ctr"/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период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9200" y="4038600"/>
            <a:ext cx="351500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Срок, на </a:t>
            </a:r>
          </a:p>
          <a:p>
            <a:pPr algn="ctr"/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который </a:t>
            </a:r>
          </a:p>
          <a:p>
            <a:pPr algn="ctr"/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выдан патент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10000" y="4038600"/>
            <a:ext cx="1182261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=</a:t>
            </a:r>
            <a:endParaRPr lang="ru-RU" sz="13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3810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+mj-lt"/>
              </a:rPr>
              <a:t>Особенности</a:t>
            </a:r>
            <a:endParaRPr lang="ru-RU" sz="3200" b="1" dirty="0">
              <a:latin typeface="+mj-lt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r="66060"/>
          <a:stretch>
            <a:fillRect/>
          </a:stretch>
        </p:blipFill>
        <p:spPr bwMode="auto">
          <a:xfrm>
            <a:off x="134470" y="350102"/>
            <a:ext cx="643553" cy="7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Условия перехода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599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000" dirty="0" smtClean="0"/>
              <a:t>Численность наемных работников не должна превышать 15 человек;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  Не </a:t>
            </a:r>
            <a:r>
              <a:rPr lang="ru-RU" sz="2000" dirty="0" smtClean="0"/>
              <a:t>применяется в отношении видов предпринимательской </a:t>
            </a:r>
            <a:r>
              <a:rPr lang="ru-RU" sz="2000" dirty="0" smtClean="0"/>
              <a:t>  деятельности</a:t>
            </a:r>
            <a:r>
              <a:rPr lang="ru-RU" sz="2000" dirty="0" smtClean="0"/>
              <a:t>, осуществляемых в рамках договора простого товарищества (договора о совместной деятельности) или договора доверительного управления имуществом;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  Возможна </a:t>
            </a:r>
            <a:r>
              <a:rPr lang="ru-RU" sz="2000" dirty="0" smtClean="0"/>
              <a:t>к применению только для индивидуальных предпринимателей.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66060"/>
          <a:stretch>
            <a:fillRect/>
          </a:stretch>
        </p:blipFill>
        <p:spPr bwMode="auto">
          <a:xfrm>
            <a:off x="134470" y="350102"/>
            <a:ext cx="643553" cy="7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https://moeip.ru/wp-content/uploads/2016/05/ps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800600"/>
            <a:ext cx="3429000" cy="2057400"/>
          </a:xfrm>
          <a:prstGeom prst="rect">
            <a:avLst/>
          </a:prstGeom>
          <a:noFill/>
        </p:spPr>
      </p:pic>
      <p:pic>
        <p:nvPicPr>
          <p:cNvPr id="8201" name="Picture 9" descr="https://cod58.ru/wp-content/uploads/2017/12/d86d7f12f854e5d2d0f6e98ebd979ad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962400"/>
            <a:ext cx="3657599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Преимущества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>
            <a:normAutofit fontScale="92500" lnSpcReduction="1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000" dirty="0" smtClean="0"/>
              <a:t>Представление налоговой декларации Налоговым кодексом не предусмотрено;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/>
              <a:t>Освобождение индивидуальных предпринимателей от обязанности по уплате следующих налогов:</a:t>
            </a:r>
          </a:p>
          <a:p>
            <a:pPr lvl="1" algn="just"/>
            <a:r>
              <a:rPr lang="ru-RU" sz="1800" dirty="0" smtClean="0"/>
              <a:t>НДФЛ (в части доходов, полученных при осуществлении «патентных» видов деятельности);</a:t>
            </a:r>
          </a:p>
          <a:p>
            <a:pPr lvl="1" algn="just"/>
            <a:r>
              <a:rPr lang="ru-RU" sz="1800" dirty="0" smtClean="0"/>
              <a:t>налога на имущество физических лиц (в части имущества, используемого при осуществлении «патентных» видов деятельности);</a:t>
            </a:r>
          </a:p>
          <a:p>
            <a:pPr lvl="1" algn="just"/>
            <a:r>
              <a:rPr lang="ru-RU" sz="1800" dirty="0" smtClean="0"/>
              <a:t>НДС.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dirty="0" smtClean="0"/>
              <a:t>Налогоплательщики, впервые зарегистрированные после вступления в силу </a:t>
            </a:r>
            <a:r>
              <a:rPr lang="ru-RU" sz="2100" b="1" dirty="0" smtClean="0"/>
              <a:t>Закона Пермского края от 01.04.2015 N 465-ПК </a:t>
            </a:r>
            <a:r>
              <a:rPr lang="ru-RU" sz="2100" dirty="0" smtClean="0"/>
              <a:t>и осуществляющие предпринимательскую деятельность в производственной, социальной и (или) научной сферах, а также в сфере оказания бытовых услуг населению, вправе применять налоговую ставку в размере </a:t>
            </a:r>
            <a:r>
              <a:rPr lang="ru-RU" sz="2100" b="1" dirty="0" smtClean="0"/>
              <a:t>0 %</a:t>
            </a:r>
            <a:r>
              <a:rPr lang="ru-RU" sz="2100" dirty="0" smtClean="0"/>
              <a:t> со дня их государственной регистрации в качестве индивидуальных предпринимателей непрерывно не более двух налоговых периодов в пределах двух календарных лет до 01.01.2021.</a:t>
            </a:r>
          </a:p>
          <a:p>
            <a:pPr algn="just"/>
            <a:endParaRPr lang="ru-RU" sz="2200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66060"/>
          <a:stretch>
            <a:fillRect/>
          </a:stretch>
        </p:blipFill>
        <p:spPr bwMode="auto">
          <a:xfrm>
            <a:off x="134470" y="350102"/>
            <a:ext cx="643553" cy="7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Порядок перехода</a:t>
            </a:r>
            <a:endParaRPr lang="ru-RU" sz="32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229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print"/>
          <a:srcRect r="66060"/>
          <a:stretch>
            <a:fillRect/>
          </a:stretch>
        </p:blipFill>
        <p:spPr bwMode="auto">
          <a:xfrm>
            <a:off x="134470" y="350102"/>
            <a:ext cx="643553" cy="7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086600" y="1752600"/>
            <a:ext cx="1895475" cy="121920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Налоговый учет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 книге учета доходов ИП, применяющего патентную систему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налогообложения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5257800" y="2057400"/>
            <a:ext cx="1447800" cy="60960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Оплата налога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*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2743200" y="1752600"/>
            <a:ext cx="2114550" cy="121920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Получение патента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Налоговый орган принимает решение о выдаче или отказе в течение 5 дней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28600" y="1676400"/>
            <a:ext cx="2124075" cy="144780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Подача заявления в налоговый орган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за 10 дней до начала осуществления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предпринимательской деятельности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705600" y="2057400"/>
            <a:ext cx="381000" cy="566738"/>
          </a:xfrm>
          <a:prstGeom prst="rightArrow">
            <a:avLst>
              <a:gd name="adj1" fmla="val 50000"/>
              <a:gd name="adj2" fmla="val 35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143000" y="4343400"/>
            <a:ext cx="754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* </a:t>
            </a:r>
            <a:r>
              <a:rPr lang="ru-RU" dirty="0" smtClean="0"/>
              <a:t>   – </a:t>
            </a:r>
            <a:r>
              <a:rPr lang="ru-RU" b="1" dirty="0" smtClean="0"/>
              <a:t>В случае если патент получен на срок до 6 месяцев</a:t>
            </a:r>
            <a:r>
              <a:rPr lang="ru-RU" dirty="0" smtClean="0"/>
              <a:t> оплачивается в полной сумме в срок не позднее срока окончания действия патента;</a:t>
            </a:r>
          </a:p>
          <a:p>
            <a:r>
              <a:rPr lang="ru-RU" dirty="0" smtClean="0"/>
              <a:t> – </a:t>
            </a:r>
            <a:r>
              <a:rPr lang="ru-RU" b="1" dirty="0" smtClean="0"/>
              <a:t>В случае если патент получен на срок от 6 до 12 месяцев </a:t>
            </a:r>
            <a:r>
              <a:rPr lang="ru-RU" dirty="0" smtClean="0"/>
              <a:t>оплачивается 1/3 суммы налога в срок не позднее девяноста календарных дней после начала действия патента, 2/3 суммы – не позднее срока окончания действия патента.</a:t>
            </a:r>
          </a:p>
          <a:p>
            <a:endParaRPr lang="ru-RU" dirty="0"/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4876800" y="2057400"/>
            <a:ext cx="381000" cy="566738"/>
          </a:xfrm>
          <a:prstGeom prst="rightArrow">
            <a:avLst>
              <a:gd name="adj1" fmla="val 50000"/>
              <a:gd name="adj2" fmla="val 35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2362200" y="2057400"/>
            <a:ext cx="381000" cy="566738"/>
          </a:xfrm>
          <a:prstGeom prst="rightArrow">
            <a:avLst>
              <a:gd name="adj1" fmla="val 50000"/>
              <a:gd name="adj2" fmla="val 35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Порядок перехода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77500" lnSpcReduction="2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За 10 дней до начала осуществления предпринимательской деятельности подать в налоговый орган заявление о переходе на патентную систему налогообложения Форма заявления на получение патента утверждена </a:t>
            </a:r>
            <a:r>
              <a:rPr lang="ru-RU" sz="2400" dirty="0" smtClean="0">
                <a:hlinkClick r:id="rId2"/>
              </a:rPr>
              <a:t>приказом ФНС России от 11.07.2017 № ММВ-7-3/544@</a:t>
            </a:r>
            <a:endParaRPr lang="ru-RU" sz="2400" dirty="0" smtClean="0"/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В течение </a:t>
            </a:r>
            <a:r>
              <a:rPr lang="ru-RU" sz="2400" b="1" dirty="0" smtClean="0"/>
              <a:t>5 дней</a:t>
            </a:r>
            <a:r>
              <a:rPr lang="ru-RU" sz="2400" dirty="0" smtClean="0"/>
              <a:t> со дня получения заявления на получение патента налоговый орган обязан выдать индивидуальному предпринимателю патент или уведомить его об отказе в выдаче патента.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Оплата налога:</a:t>
            </a:r>
          </a:p>
          <a:p>
            <a:pPr lvl="1" algn="just"/>
            <a:r>
              <a:rPr lang="ru-RU" sz="1900" b="1" dirty="0" smtClean="0"/>
              <a:t>В случае если патент получен на срок до 6 месяцев </a:t>
            </a:r>
            <a:r>
              <a:rPr lang="ru-RU" sz="1900" dirty="0" smtClean="0"/>
              <a:t>налог оплачивается в полной сумме в срок не позднее срока окончания действия патента;</a:t>
            </a:r>
          </a:p>
          <a:p>
            <a:pPr lvl="1" algn="just"/>
            <a:r>
              <a:rPr lang="ru-RU" sz="1900" b="1" dirty="0" smtClean="0"/>
              <a:t>В случае если патент получен на срок от 6 до 12 месяцев </a:t>
            </a:r>
            <a:r>
              <a:rPr lang="ru-RU" sz="1900" dirty="0" smtClean="0"/>
              <a:t>налог оплачивается в  размере 1/3 суммы налога в срок не позднее девяноста календарных дней после начала действия патента, в размере 2/3 суммы налога в срок не позднее срока окончания действия патента.</a:t>
            </a:r>
          </a:p>
          <a:p>
            <a:pPr lvl="0" algn="just">
              <a:spcBef>
                <a:spcPts val="456"/>
              </a:spcBef>
              <a:buFont typeface="Wingdings" pitchFamily="2" charset="2"/>
              <a:buChar char="Ø"/>
            </a:pPr>
            <a:r>
              <a:rPr lang="ru-RU" sz="2500" dirty="0" smtClean="0"/>
              <a:t>Учет доходов от реализации ведется в книге учета доходов индивидуального предпринимателя, применяющего патентную систему налогообложения. Форма и порядок заполнения книги учета доходов утверждены </a:t>
            </a:r>
            <a:r>
              <a:rPr lang="ru-RU" sz="2500" b="1" dirty="0" smtClean="0">
                <a:hlinkClick r:id="rId3"/>
              </a:rPr>
              <a:t>Приказом Минфина России от 22.10.2012 № 135н</a:t>
            </a:r>
            <a:r>
              <a:rPr lang="ru-RU" sz="2500" b="1" dirty="0" smtClean="0"/>
              <a:t>.</a:t>
            </a:r>
            <a:endParaRPr lang="ru-RU" sz="2500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 r="66060"/>
          <a:stretch>
            <a:fillRect/>
          </a:stretch>
        </p:blipFill>
        <p:spPr bwMode="auto">
          <a:xfrm>
            <a:off x="134470" y="350102"/>
            <a:ext cx="643553" cy="7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Утрата права на применение патентной системы налогообложения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если с начала календарного года доходы налогоплательщика от реализации, по всем видам предпринимательской деятельности, в отношении которых применяется патентная система налогообложения, превысили 60 млн. рублей;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если в течение налогового периода средняя численность наемных работников, по всем видам предпринимательской деятельности, превысила 15 человек</a:t>
            </a:r>
          </a:p>
          <a:p>
            <a:pPr algn="just">
              <a:buNone/>
            </a:pPr>
            <a:endParaRPr lang="ru-RU" sz="2000" dirty="0" smtClean="0"/>
          </a:p>
          <a:p>
            <a:pPr lvl="1" algn="just"/>
            <a:r>
              <a:rPr lang="ru-RU" sz="1600" dirty="0" smtClean="0"/>
              <a:t>Заявление об утрате права на применение патентной системы налогообложения подается в налоговый орган в течение 10 календарных дней со дня наступления обстоятельства, являющегося основанием для утраты права на применение патентной системы налогообложения</a:t>
            </a:r>
            <a:endParaRPr lang="ru-RU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66060"/>
          <a:stretch>
            <a:fillRect/>
          </a:stretch>
        </p:blipFill>
        <p:spPr bwMode="auto">
          <a:xfrm>
            <a:off x="134470" y="350102"/>
            <a:ext cx="643553" cy="7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944</Words>
  <Application>Microsoft Office PowerPoint</Application>
  <PresentationFormat>Экран (4:3)</PresentationFormat>
  <Paragraphs>140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О патентной системе налогообложения</vt:lpstr>
      <vt:lpstr>Слайд 2</vt:lpstr>
      <vt:lpstr>Слайд 3</vt:lpstr>
      <vt:lpstr>Слайд 4</vt:lpstr>
      <vt:lpstr>Условия перехода</vt:lpstr>
      <vt:lpstr>Преимущества</vt:lpstr>
      <vt:lpstr>Порядок перехода</vt:lpstr>
      <vt:lpstr>Порядок перехода</vt:lpstr>
      <vt:lpstr>Утрата права на применение патентной системы налогообложения</vt:lpstr>
      <vt:lpstr>Сравнение специальных налоговых режимов</vt:lpstr>
      <vt:lpstr>Более подробная информация о патентной системе налогообложения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патентной системе налогообложения</dc:title>
  <dc:creator>Тюфякина Олеся Игоревна</dc:creator>
  <cp:lastModifiedBy>Тюфякина</cp:lastModifiedBy>
  <cp:revision>56</cp:revision>
  <dcterms:created xsi:type="dcterms:W3CDTF">2018-08-07T08:23:00Z</dcterms:created>
  <dcterms:modified xsi:type="dcterms:W3CDTF">2018-08-16T05:03:48Z</dcterms:modified>
</cp:coreProperties>
</file>