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70" r:id="rId4"/>
    <p:sldId id="269" r:id="rId5"/>
    <p:sldId id="268" r:id="rId6"/>
    <p:sldId id="258" r:id="rId7"/>
    <p:sldId id="266" r:id="rId8"/>
    <p:sldId id="262" r:id="rId9"/>
    <p:sldId id="263" r:id="rId10"/>
    <p:sldId id="260" r:id="rId11"/>
    <p:sldId id="264" r:id="rId12"/>
    <p:sldId id="265" r:id="rId13"/>
    <p:sldId id="267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0" autoAdjust="0"/>
  </p:normalViewPr>
  <p:slideViewPr>
    <p:cSldViewPr>
      <p:cViewPr>
        <p:scale>
          <a:sx n="70" d="100"/>
          <a:sy n="70" d="100"/>
        </p:scale>
        <p:origin x="-112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010124015401226E-2"/>
          <c:y val="0.13644511074996854"/>
          <c:w val="0.89030217181255866"/>
          <c:h val="0.7204018674927592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6.5915796112441E-2"/>
                  <c:y val="0.25397178091323186"/>
                </c:manualLayout>
              </c:layout>
              <c:showVal val="1"/>
            </c:dLbl>
            <c:dLbl>
              <c:idx val="1"/>
              <c:layout>
                <c:manualLayout>
                  <c:x val="-6.2352780106363151E-2"/>
                  <c:y val="0.27513609598933458"/>
                </c:manualLayout>
              </c:layout>
              <c:showVal val="1"/>
            </c:dLbl>
            <c:dLbl>
              <c:idx val="2"/>
              <c:layout>
                <c:manualLayout>
                  <c:x val="-6.7697304115479903E-2"/>
                  <c:y val="0.29277302521942039"/>
                </c:manualLayout>
              </c:layout>
              <c:showVal val="1"/>
            </c:dLbl>
            <c:dLbl>
              <c:idx val="3"/>
              <c:layout>
                <c:manualLayout>
                  <c:x val="-8.0167860136752728E-2"/>
                  <c:y val="0.27160871014331739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604.20000000000005</c:v>
                </c:pt>
                <c:pt idx="1">
                  <c:v>605</c:v>
                </c:pt>
                <c:pt idx="2">
                  <c:v>605.79999999999995</c:v>
                </c:pt>
                <c:pt idx="3">
                  <c:v>606.6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618.20000000000005</c:v>
                </c:pt>
                <c:pt idx="1">
                  <c:v>620</c:v>
                </c:pt>
              </c:numCache>
            </c:numRef>
          </c:val>
        </c:ser>
        <c:gapWidth val="75"/>
        <c:shape val="box"/>
        <c:axId val="117581312"/>
        <c:axId val="117582848"/>
        <c:axId val="83919296"/>
      </c:bar3DChart>
      <c:catAx>
        <c:axId val="117581312"/>
        <c:scaling>
          <c:orientation val="minMax"/>
        </c:scaling>
        <c:axPos val="b"/>
        <c:numFmt formatCode="General" sourceLinked="1"/>
        <c:majorTickMark val="none"/>
        <c:tickLblPos val="nextTo"/>
        <c:crossAx val="117582848"/>
        <c:crosses val="autoZero"/>
        <c:auto val="1"/>
        <c:lblAlgn val="ctr"/>
        <c:lblOffset val="100"/>
      </c:catAx>
      <c:valAx>
        <c:axId val="117582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17581312"/>
        <c:crosses val="autoZero"/>
        <c:crossBetween val="between"/>
      </c:valAx>
      <c:serAx>
        <c:axId val="83919296"/>
        <c:scaling>
          <c:orientation val="minMax"/>
        </c:scaling>
        <c:delete val="1"/>
        <c:axPos val="b"/>
        <c:tickLblPos val="none"/>
        <c:crossAx val="117582848"/>
        <c:crosses val="autoZero"/>
      </c:serAx>
    </c:plotArea>
    <c:legend>
      <c:legendPos val="r"/>
      <c:layout>
        <c:manualLayout>
          <c:xMode val="edge"/>
          <c:yMode val="edge"/>
          <c:x val="0.87197307295074278"/>
          <c:y val="0.34502079134064595"/>
          <c:w val="0.1051642410102583"/>
          <c:h val="0.279723681495706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9507428467544042E-2"/>
          <c:y val="7.6080977452369788E-2"/>
          <c:w val="0.93533125948968665"/>
          <c:h val="0.923919128811395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обрабатывающее производство</c:v>
                </c:pt>
                <c:pt idx="1">
                  <c:v>строительство</c:v>
                </c:pt>
                <c:pt idx="2">
                  <c:v>оптовая и розничная торговля</c:v>
                </c:pt>
                <c:pt idx="3">
                  <c:v>деятельность по операциям с недвижимым имуществом</c:v>
                </c:pt>
                <c:pt idx="4">
                  <c:v>деятельность профессиональная, научная и техническая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13.6</c:v>
                </c:pt>
                <c:pt idx="2">
                  <c:v>34.5</c:v>
                </c:pt>
                <c:pt idx="3">
                  <c:v>8.3000000000000007</c:v>
                </c:pt>
                <c:pt idx="4">
                  <c:v>8.5</c:v>
                </c:pt>
                <c:pt idx="5">
                  <c:v>26.8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обрабатывающее производство</c:v>
                </c:pt>
                <c:pt idx="1">
                  <c:v>строительство</c:v>
                </c:pt>
                <c:pt idx="2">
                  <c:v>оптовая и розничная торговля</c:v>
                </c:pt>
                <c:pt idx="3">
                  <c:v>деятельность по операциям с недвижимым имуществом</c:v>
                </c:pt>
                <c:pt idx="4">
                  <c:v>деятельность профессиональная, научная и техническая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10.3</c:v>
                </c:pt>
                <c:pt idx="1">
                  <c:v>9.3000000000000007</c:v>
                </c:pt>
                <c:pt idx="2">
                  <c:v>56</c:v>
                </c:pt>
                <c:pt idx="3">
                  <c:v>4.3</c:v>
                </c:pt>
                <c:pt idx="4">
                  <c:v>3</c:v>
                </c:pt>
                <c:pt idx="5">
                  <c:v>17.100000000000001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357886991856414E-2"/>
          <c:y val="0.17357416045504978"/>
          <c:w val="0.76554570456532112"/>
          <c:h val="0.5789617614426568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3.0085895999509525E-2"/>
                  <c:y val="-0.1116333036425859"/>
                </c:manualLayout>
              </c:layout>
              <c:showVal val="1"/>
            </c:dLbl>
            <c:dLbl>
              <c:idx val="1"/>
              <c:layout>
                <c:manualLayout>
                  <c:x val="-4.2474206116954565E-2"/>
                  <c:y val="-0.13644070445204967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20.979999999999986</c:v>
                </c:pt>
                <c:pt idx="1">
                  <c:v>28.2</c:v>
                </c:pt>
                <c:pt idx="2">
                  <c:v>44.61</c:v>
                </c:pt>
              </c:numCache>
            </c:numRef>
          </c:val>
        </c:ser>
        <c:marker val="1"/>
        <c:axId val="110017920"/>
        <c:axId val="110027904"/>
      </c:lineChart>
      <c:catAx>
        <c:axId val="110017920"/>
        <c:scaling>
          <c:orientation val="minMax"/>
        </c:scaling>
        <c:axPos val="b"/>
        <c:numFmt formatCode="General" sourceLinked="1"/>
        <c:tickLblPos val="nextTo"/>
        <c:crossAx val="110027904"/>
        <c:crosses val="autoZero"/>
        <c:auto val="1"/>
        <c:lblAlgn val="ctr"/>
        <c:lblOffset val="100"/>
      </c:catAx>
      <c:valAx>
        <c:axId val="110027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00179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0.84906</cdr:x>
      <cdr:y>0.56262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2728" y="1152128"/>
          <a:ext cx="1152128" cy="895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От общего числа закупок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r">
              <a:defRPr sz="1200"/>
            </a:lvl1pPr>
          </a:lstStyle>
          <a:p>
            <a:fld id="{22CA7DB2-60FD-484F-B59B-D2DBFF896CDA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5" tIns="45838" rIns="91675" bIns="458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675" tIns="45838" rIns="91675" bIns="458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r">
              <a:defRPr sz="1200"/>
            </a:lvl1pPr>
          </a:lstStyle>
          <a:p>
            <a:fld id="{F033A9E0-5A16-45F0-8C55-FA3F7AAA6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298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14202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A9E0-5A16-45F0-8C55-FA3F7AAA66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DDDF-E411-49CE-9D61-A1010458493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B77A-5D57-4053-A736-E88B7563F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panoramio.com/photos/large/11680302.jpg"/>
          <p:cNvPicPr>
            <a:picLocks noChangeAspect="1" noChangeArrowheads="1"/>
          </p:cNvPicPr>
          <p:nvPr/>
        </p:nvPicPr>
        <p:blipFill>
          <a:blip r:embed="rId3" cstate="print">
            <a:lum bright="39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63256" y="5372918"/>
            <a:ext cx="877824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r"/>
            <a:endParaRPr lang="en-US" b="1" dirty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CA015B-28AD-41F6-8CE6-E925E084BACE}"/>
              </a:ext>
            </a:extLst>
          </p:cNvPr>
          <p:cNvSpPr txBox="1"/>
          <p:nvPr/>
        </p:nvSpPr>
        <p:spPr>
          <a:xfrm>
            <a:off x="419942" y="3606723"/>
            <a:ext cx="8301039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latin typeface="Arial" pitchFamily="34" charset="0"/>
                <a:ea typeface="PT Serif" charset="0"/>
                <a:cs typeface="Arial" pitchFamily="34" charset="0"/>
              </a:rPr>
              <a:t>О создании условий, способствующих эффективному развитию малого и среднего предпринимательства в городе Перми</a:t>
            </a:r>
            <a:endParaRPr lang="ru-RU" sz="2800" b="1" dirty="0">
              <a:solidFill>
                <a:srgbClr val="CC0000"/>
              </a:solidFill>
              <a:latin typeface="Arial" pitchFamily="34" charset="0"/>
              <a:ea typeface="PT Serif" charset="0"/>
              <a:cs typeface="Arial" pitchFamily="34" charset="0"/>
            </a:endParaRPr>
          </a:p>
        </p:txBody>
      </p:sp>
      <p:pic>
        <p:nvPicPr>
          <p:cNvPr id="15362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87" y="311279"/>
            <a:ext cx="606618" cy="741457"/>
          </a:xfrm>
          <a:prstGeom prst="rect">
            <a:avLst/>
          </a:prstGeom>
          <a:noFill/>
        </p:spPr>
      </p:pic>
      <p:cxnSp>
        <p:nvCxnSpPr>
          <p:cNvPr id="12" name="Straight Connector 8"/>
          <p:cNvCxnSpPr/>
          <p:nvPr/>
        </p:nvCxnSpPr>
        <p:spPr>
          <a:xfrm flipV="1">
            <a:off x="419943" y="5181723"/>
            <a:ext cx="8301190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139952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pic>
        <p:nvPicPr>
          <p:cNvPr id="4" name="Рисунок 3" descr="image_1399920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1716" y="1556792"/>
            <a:ext cx="1926748" cy="1296144"/>
          </a:xfrm>
          <a:prstGeom prst="rect">
            <a:avLst/>
          </a:prstGeom>
        </p:spPr>
      </p:pic>
      <p:pic>
        <p:nvPicPr>
          <p:cNvPr id="7" name="Рисунок 6" descr="DSCN9636-1024x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5445224"/>
            <a:ext cx="1944216" cy="1296144"/>
          </a:xfrm>
          <a:prstGeom prst="rect">
            <a:avLst/>
          </a:prstGeom>
        </p:spPr>
      </p:pic>
      <p:pic>
        <p:nvPicPr>
          <p:cNvPr id="8" name="Рисунок 7" descr="photo_11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04248" y="2924944"/>
            <a:ext cx="1926746" cy="129614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63688" y="260648"/>
            <a:ext cx="4536503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Проведение ярмарок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5" y="980728"/>
            <a:ext cx="5184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Цели организации ярмарок: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Ликвидация несанкционированной торговли;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Создание благоприятных условий для наиболее полного удовлетворения потребностей населения в товарах (работах, услугах);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Поддержка товаров (работ, услуг) местных производителей.</a:t>
            </a:r>
          </a:p>
        </p:txBody>
      </p:sp>
      <p:pic>
        <p:nvPicPr>
          <p:cNvPr id="12" name="Рисунок 11" descr="Фото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8924" y="188640"/>
            <a:ext cx="1939540" cy="1296144"/>
          </a:xfrm>
          <a:prstGeom prst="rect">
            <a:avLst/>
          </a:prstGeom>
        </p:spPr>
      </p:pic>
      <p:pic>
        <p:nvPicPr>
          <p:cNvPr id="13" name="Рисунок 12" descr="Новое изображени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5445224"/>
            <a:ext cx="1944216" cy="1296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592" y="306896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Финансирование: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Бюджет города Пермь: 6 733.5 тыс.руб. </a:t>
            </a:r>
          </a:p>
          <a:p>
            <a:pPr marL="457200" lvl="2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закупка оборудования для проведения ярмарок;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54 ярмарочных дня;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 Бюджет Пермского края: 2 200,0 тыс.руб.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70 ярмарочных дней.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486916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 ярмарка состоится 26-28 апреля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yufyakina-oi\Desktop\ярм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75806" y="5464666"/>
            <a:ext cx="2256434" cy="1276702"/>
          </a:xfrm>
          <a:prstGeom prst="rect">
            <a:avLst/>
          </a:prstGeom>
          <a:noFill/>
        </p:spPr>
      </p:pic>
      <p:pic>
        <p:nvPicPr>
          <p:cNvPr id="1029" name="Picture 5" descr="C:\Users\tyufyakina-oi\Desktop\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272474"/>
            <a:ext cx="1923678" cy="246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pic>
        <p:nvPicPr>
          <p:cNvPr id="4" name="Picture 19" descr="http://www.business-class.su/uploads/thumbs/image/968x666__a883554b83147bf9b4fa281c7cd6dcbd.JPG"/>
          <p:cNvPicPr>
            <a:picLocks noChangeAspect="1" noChangeArrowheads="1"/>
          </p:cNvPicPr>
          <p:nvPr/>
        </p:nvPicPr>
        <p:blipFill>
          <a:blip r:embed="rId5" cstate="print">
            <a:lum bright="9000" contrast="17000"/>
          </a:blip>
          <a:srcRect/>
          <a:stretch>
            <a:fillRect/>
          </a:stretch>
        </p:blipFill>
        <p:spPr bwMode="auto">
          <a:xfrm>
            <a:off x="4716016" y="5229200"/>
            <a:ext cx="1800200" cy="1339590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115616" y="1268760"/>
            <a:ext cx="676875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Ежегодный форум «Дни пермского бизнеса»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0"/>
            <a:ext cx="684076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DC241D"/>
                </a:solidFill>
                <a:latin typeface="PT Serif"/>
              </a:rPr>
              <a:t>Проведение общегородских мероприятий, направленных на развитие малого и среднего предпринимательства</a:t>
            </a:r>
            <a:endParaRPr kumimoji="0" lang="ru-RU" sz="2200" b="1" i="0" u="none" strike="noStrike" kern="1200" cap="none" spc="0" normalizeH="0" noProof="0" dirty="0">
              <a:ln>
                <a:noFill/>
              </a:ln>
              <a:solidFill>
                <a:srgbClr val="DC24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365104"/>
            <a:ext cx="6154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FF0000"/>
              </a:buClr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Форум посетило более 2150 человек</a:t>
            </a:r>
          </a:p>
          <a:p>
            <a:pPr marL="0" lvl="1" algn="ctr">
              <a:buClr>
                <a:srgbClr val="FF0000"/>
              </a:buClr>
            </a:pP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78 участников экспозиции</a:t>
            </a:r>
            <a:endParaRPr lang="en-US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9" name="Picture 2" descr="http://chaikovskiy.ru/upload/iblock/aa4/aa4267621473cd82180871e45c19d5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429000"/>
            <a:ext cx="720080" cy="8121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712" y="3573016"/>
            <a:ext cx="175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Правительство Пермского края</a:t>
            </a:r>
            <a:endParaRPr lang="ru-RU" sz="1400" b="1" dirty="0"/>
          </a:p>
        </p:txBody>
      </p:sp>
      <p:pic>
        <p:nvPicPr>
          <p:cNvPr id="11" name="Picture 2" descr="http://ombudsmanbiz59.ru/wp-content/uploads/2018/06/Bezymyannyj-702x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060848"/>
            <a:ext cx="3540451" cy="1584176"/>
          </a:xfrm>
          <a:prstGeom prst="rect">
            <a:avLst/>
          </a:prstGeom>
          <a:noFill/>
        </p:spPr>
      </p:pic>
      <p:pic>
        <p:nvPicPr>
          <p:cNvPr id="12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88840"/>
            <a:ext cx="432048" cy="6091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79201" y="1898914"/>
            <a:ext cx="175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Администрация города Перми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2708920"/>
            <a:ext cx="270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Пермский фонд развития предпринимательства</a:t>
            </a:r>
            <a:endParaRPr lang="ru-RU" sz="1400" b="1" dirty="0"/>
          </a:p>
        </p:txBody>
      </p:sp>
      <p:pic>
        <p:nvPicPr>
          <p:cNvPr id="15" name="Picture 8" descr="https://yt3.ggpht.com/a-/AJLlDp2egrVUsxrvbE4vQknP7NgZdg2gA8Bw4bE2XQ=s900-mo-c-c0xffffffff-rj-k-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2708920"/>
            <a:ext cx="576064" cy="649725"/>
          </a:xfrm>
          <a:prstGeom prst="rect">
            <a:avLst/>
          </a:prstGeom>
          <a:noFill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229200"/>
            <a:ext cx="1800200" cy="13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5229200"/>
            <a:ext cx="1800200" cy="13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5157192"/>
            <a:ext cx="1825265" cy="13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4" name="Текст 10"/>
          <p:cNvSpPr txBox="1">
            <a:spLocks/>
          </p:cNvSpPr>
          <p:nvPr/>
        </p:nvSpPr>
        <p:spPr>
          <a:xfrm>
            <a:off x="1331640" y="1484784"/>
            <a:ext cx="2564118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Программа «УМНИК»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>
          <a:xfrm>
            <a:off x="1331640" y="1916832"/>
            <a:ext cx="3284198" cy="8412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стимулирование молодых ученых и специалистов к созданию малых инновационных предприятий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0"/>
            <a:ext cx="639302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DC241D"/>
                </a:solidFill>
                <a:latin typeface="PT Serif"/>
              </a:rPr>
              <a:t>Проведение конкурсов, направленных на популяризацию 	предпринимательской и инновационной деятельности</a:t>
            </a:r>
            <a:endParaRPr kumimoji="0" lang="ru-RU" sz="2200" b="1" i="0" u="none" strike="noStrike" kern="1200" cap="none" spc="0" normalizeH="0" noProof="0" dirty="0">
              <a:ln>
                <a:noFill/>
              </a:ln>
              <a:solidFill>
                <a:srgbClr val="DC24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im0-tub-ru.yandex.net/i?id=f0158d79706c50a47a6a899c030cf49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2520280" cy="16883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03648" y="2852936"/>
            <a:ext cx="3284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</a:rPr>
              <a:t>38 грантов по 500 000 руб.</a:t>
            </a:r>
            <a:endParaRPr lang="ru-RU" sz="1600" dirty="0"/>
          </a:p>
        </p:txBody>
      </p:sp>
      <p:pic>
        <p:nvPicPr>
          <p:cNvPr id="13" name="Рисунок 12" descr="DSC00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509120"/>
            <a:ext cx="2275663" cy="1512168"/>
          </a:xfrm>
          <a:prstGeom prst="rect">
            <a:avLst/>
          </a:prstGeom>
        </p:spPr>
      </p:pic>
      <p:pic>
        <p:nvPicPr>
          <p:cNvPr id="14" name="Рисунок 13" descr="DSC00024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509120"/>
            <a:ext cx="2268311" cy="1507282"/>
          </a:xfrm>
          <a:prstGeom prst="rect">
            <a:avLst/>
          </a:prstGeom>
        </p:spPr>
      </p:pic>
      <p:pic>
        <p:nvPicPr>
          <p:cNvPr id="15" name="Рисунок 14" descr="DSC001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509120"/>
            <a:ext cx="2232248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656" y="35730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Объем вложений  администрации г. Перми  200 000 руб.</a:t>
            </a:r>
          </a:p>
          <a:p>
            <a:pPr algn="ctr"/>
            <a:r>
              <a:rPr lang="ru-RU" b="1" dirty="0" smtClean="0"/>
              <a:t>Общая сумма грантов 17 500 000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28475" y="3776447"/>
            <a:ext cx="667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СПАСИБО </a:t>
            </a:r>
            <a:r>
              <a:rPr lang="ru-RU" sz="36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7269" y="6038862"/>
            <a:ext cx="678177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ctr"/>
            <a:r>
              <a:rPr lang="ru-RU" sz="1400" b="1" dirty="0" smtClean="0">
                <a:latin typeface="PT Serif" charset="0"/>
                <a:ea typeface="PT Serif" charset="0"/>
                <a:cs typeface="PT Serif" charset="0"/>
              </a:rPr>
              <a:t>2018</a:t>
            </a:r>
            <a:endParaRPr lang="en-US" sz="1400" b="1" dirty="0"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7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980728"/>
            <a:ext cx="1974926" cy="246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323528" y="1700808"/>
          <a:ext cx="77768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1691680" y="188640"/>
            <a:ext cx="6048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Малое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 и среднее предпринимательство в экономике города Перми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9675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Число субъектов МСП в расчете на 10 000 человек населения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graphicFrame>
        <p:nvGraphicFramePr>
          <p:cNvPr id="17" name="Диаграмма 16"/>
          <p:cNvGraphicFramePr/>
          <p:nvPr/>
        </p:nvGraphicFramePr>
        <p:xfrm>
          <a:off x="1187624" y="1772816"/>
          <a:ext cx="38884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1691680" y="188640"/>
            <a:ext cx="6048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Малое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 и среднее предпринимательство в экономике города Перми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11960" y="3789040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259632" y="1340768"/>
            <a:ext cx="3696410" cy="7249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Структура субъектов МСП по видам экономической деятельности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Оборот субъектов МСП по видам </a:t>
            </a:r>
          </a:p>
          <a:p>
            <a:pPr algn="ctr"/>
            <a:r>
              <a:rPr lang="ru-RU" sz="1600" b="1" dirty="0" smtClean="0"/>
              <a:t>экономической деятельности</a:t>
            </a:r>
            <a:endParaRPr lang="ru-RU" sz="16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196752"/>
            <a:ext cx="2124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60032" y="60932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предприятий МСП всего – 695 391,4 млн.руб.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2018 году от субъектов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МСП поступило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более 4 082 796 тыс.руб. налоговых платежей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31640" y="1268760"/>
            <a:ext cx="676875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Имущественная поддержка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827584" y="126876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4293096"/>
            <a:ext cx="684076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</a:t>
            </a:r>
            <a:r>
              <a:rPr lang="ru-RU" sz="2000" b="1" dirty="0" smtClean="0"/>
              <a:t>Проведение общегородских мероприятий, направленных на развитие малого и среднего предпринимательства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2276872"/>
            <a:ext cx="684076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Информационная и консультационная поддержка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827584" y="2276872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55576" y="4293096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3284984"/>
            <a:ext cx="684076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</a:t>
            </a:r>
            <a:r>
              <a:rPr lang="ru-RU" sz="2000" b="1" dirty="0" smtClean="0"/>
              <a:t>Проведение ярмарочных мероприятий</a:t>
            </a:r>
          </a:p>
        </p:txBody>
      </p:sp>
      <p:sp>
        <p:nvSpPr>
          <p:cNvPr id="26" name="Овал 25"/>
          <p:cNvSpPr/>
          <p:nvPr/>
        </p:nvSpPr>
        <p:spPr>
          <a:xfrm>
            <a:off x="827584" y="328498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2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91680" y="260648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Основные направления поддержки субъектов МСП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5373216"/>
            <a:ext cx="684076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</a:t>
            </a:r>
            <a:r>
              <a:rPr lang="ru-RU" sz="2000" b="1" dirty="0" smtClean="0"/>
              <a:t>Проведение конкурсов, направленных на         популяризацию предпринимательской и </a:t>
            </a:r>
          </a:p>
          <a:p>
            <a:pPr algn="ctr"/>
            <a:r>
              <a:rPr lang="ru-RU" sz="2000" b="1" dirty="0" smtClean="0"/>
              <a:t>инновационной деятельности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3568" y="5373216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260648"/>
            <a:ext cx="4423771" cy="60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Имущественная поддержка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Текст 39"/>
          <p:cNvSpPr txBox="1">
            <a:spLocks/>
          </p:cNvSpPr>
          <p:nvPr/>
        </p:nvSpPr>
        <p:spPr>
          <a:xfrm>
            <a:off x="3203848" y="980728"/>
            <a:ext cx="2725047" cy="75226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8" name="Текст 39"/>
          <p:cNvSpPr txBox="1">
            <a:spLocks/>
          </p:cNvSpPr>
          <p:nvPr/>
        </p:nvSpPr>
        <p:spPr>
          <a:xfrm>
            <a:off x="5940152" y="980728"/>
            <a:ext cx="252028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3B3B3B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9" name="Текст 39"/>
          <p:cNvSpPr txBox="1">
            <a:spLocks/>
          </p:cNvSpPr>
          <p:nvPr/>
        </p:nvSpPr>
        <p:spPr>
          <a:xfrm>
            <a:off x="539552" y="1052736"/>
            <a:ext cx="2473337" cy="535361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20" name="Содержимое 40"/>
          <p:cNvSpPr txBox="1">
            <a:spLocks/>
          </p:cNvSpPr>
          <p:nvPr/>
        </p:nvSpPr>
        <p:spPr>
          <a:xfrm>
            <a:off x="2051720" y="3789040"/>
            <a:ext cx="5112568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buClr>
                <a:srgbClr val="FF0000"/>
              </a:buClr>
              <a:defRPr/>
            </a:pPr>
            <a:r>
              <a:rPr lang="ru-RU" sz="1600" b="1" i="1" dirty="0" smtClean="0">
                <a:solidFill>
                  <a:srgbClr val="FF0000"/>
                </a:solidFill>
              </a:rPr>
              <a:t>Из 287 договоров аренды заключенных в 2018 году 173 заключены с субъектами МСП</a:t>
            </a:r>
            <a:endParaRPr lang="ru-RU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Содержимое 40"/>
          <p:cNvSpPr txBox="1">
            <a:spLocks/>
          </p:cNvSpPr>
          <p:nvPr/>
        </p:nvSpPr>
        <p:spPr>
          <a:xfrm>
            <a:off x="3491880" y="1700808"/>
            <a:ext cx="230425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67544" y="1124744"/>
          <a:ext cx="8424936" cy="2621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ea typeface="+mn-ea"/>
                          <a:cs typeface="Arial" pitchFamily="34" charset="0"/>
                        </a:rPr>
                        <a:t>Фонд имущественной поддержки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ea typeface="+mn-ea"/>
                          <a:cs typeface="Arial" pitchFamily="34" charset="0"/>
                        </a:rPr>
                        <a:t>Преимущественное право  на приобретение муниципального имущества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ea typeface="+mn-ea"/>
                          <a:cs typeface="Arial" pitchFamily="34" charset="0"/>
                        </a:rPr>
                        <a:t>Поддержка резидентов Пермского городского Бизнес-инкубатора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B3B3B"/>
                        </a:solidFill>
                        <a:effectLst/>
                        <a:uLnTx/>
                        <a:uFillTx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cs typeface="Times New Roman" pitchFamily="18" charset="0"/>
                        </a:rPr>
                        <a:t>6 объектов имущества. 4 из которых сданы в аренду предпринимателям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 течение 2018 года предпринимателями приобретено 4 объекта, относящихся к муниципальному имуществу.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На сегодняшний  день выкуплен 671 объект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 течение 2018 года, резидентами Бизнес-инкубатора стали 28 предпринимателей.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Всего резидентами Бизнес-инкубатора было более 200 предпринимателей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411760" y="4437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+mj-lt"/>
              </a:rPr>
              <a:t>Осуществление закупок у субъектов МСП</a:t>
            </a:r>
            <a:endParaRPr lang="ru-RU" b="1" dirty="0">
              <a:latin typeface="+mj-lt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899592" y="4581128"/>
          <a:ext cx="7632848" cy="20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16632"/>
            <a:ext cx="59046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Информационная и консультационная поддержка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13176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b="1" i="1" dirty="0" smtClean="0">
                <a:solidFill>
                  <a:srgbClr val="C00000"/>
                </a:solidFill>
              </a:rPr>
              <a:t>В 2018 году на территории </a:t>
            </a:r>
            <a:r>
              <a:rPr lang="ru-RU" b="1" i="1" dirty="0" err="1" smtClean="0">
                <a:solidFill>
                  <a:srgbClr val="C00000"/>
                </a:solidFill>
              </a:rPr>
              <a:t>бизнес-инкубатора</a:t>
            </a:r>
            <a:r>
              <a:rPr lang="ru-RU" b="1" i="1" dirty="0" smtClean="0">
                <a:solidFill>
                  <a:srgbClr val="C00000"/>
                </a:solidFill>
              </a:rPr>
              <a:t>  услуги были оказаны 2321-му субъекту малого и среднего предпринимательства и физическому лицу. </a:t>
            </a:r>
          </a:p>
          <a:p>
            <a:pPr marL="0" lvl="1" algn="ctr"/>
            <a:r>
              <a:rPr lang="ru-RU" b="1" i="1" dirty="0" smtClean="0">
                <a:solidFill>
                  <a:srgbClr val="C00000"/>
                </a:solidFill>
              </a:rPr>
              <a:t>В 2019 году планируется оказать услуги 2368-ми субъектам МСП и организовать 124 ярмарочных дня 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77072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908720"/>
            <a:ext cx="35283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Темы консультаций</a:t>
            </a:r>
            <a:r>
              <a:rPr lang="ru-RU" sz="1600" b="1" dirty="0" smtClean="0">
                <a:solidFill>
                  <a:srgbClr val="000000"/>
                </a:solidFill>
                <a:latin typeface="PT Serif"/>
              </a:rPr>
              <a:t>:</a:t>
            </a:r>
            <a:endParaRPr lang="ru-RU" b="1" dirty="0" smtClean="0">
              <a:solidFill>
                <a:srgbClr val="000000"/>
              </a:solidFill>
              <a:latin typeface="PT Serif"/>
            </a:endParaRP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</a:rPr>
              <a:t>Бухгалтерский и налоговый учет;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</a:rPr>
              <a:t>Юридические вопросы;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</a:rPr>
              <a:t>Маркетинг предприятия;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</a:rPr>
              <a:t>Взаимодействие с органами власти;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Развитие инновационного предпринимательства.</a:t>
            </a:r>
            <a:endParaRPr lang="ru-RU" sz="1600" dirty="0" smtClean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780928"/>
            <a:ext cx="39049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Темы мероприятий: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Личная эффективность собственника;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Привлечение инвестиций;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Как избежать популярных ошибок при продвижении бизнеса в Интернете;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Финансовое управление в бизнесе;</a:t>
            </a: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Участие в аукционах на право заключения договора на размещение НТО</a:t>
            </a:r>
            <a:endParaRPr lang="ru-RU" sz="1600" dirty="0" smtClean="0">
              <a:solidFill>
                <a:srgbClr val="000000"/>
              </a:solidFill>
              <a:latin typeface="PT Serif"/>
            </a:endParaRPr>
          </a:p>
        </p:txBody>
      </p:sp>
      <p:pic>
        <p:nvPicPr>
          <p:cNvPr id="15362" name="Picture 2" descr="http://www.duma.perm.ru/upload/pages/933/image_1551407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9318" y="548680"/>
            <a:ext cx="2755089" cy="1584176"/>
          </a:xfrm>
          <a:prstGeom prst="rect">
            <a:avLst/>
          </a:prstGeom>
          <a:noFill/>
        </p:spPr>
      </p:pic>
      <p:pic>
        <p:nvPicPr>
          <p:cNvPr id="23554" name="Picture 2" descr="https://pp.userapi.com/c304304/u3820251/153240551/z_3c1e20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204864"/>
            <a:ext cx="2808312" cy="1728192"/>
          </a:xfrm>
          <a:prstGeom prst="rect">
            <a:avLst/>
          </a:prstGeom>
          <a:noFill/>
        </p:spPr>
      </p:pic>
      <p:pic>
        <p:nvPicPr>
          <p:cNvPr id="23556" name="Picture 4" descr="https://pp.userapi.com/c627517/v627517099/481c2/SH8gA09F3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05064"/>
            <a:ext cx="1640979" cy="246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16632"/>
            <a:ext cx="6381745" cy="756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Информационная и консультационная поддержка</a:t>
            </a:r>
          </a:p>
        </p:txBody>
      </p:sp>
      <p:pic>
        <p:nvPicPr>
          <p:cNvPr id="6" name="Picture 2" descr="C:\Users\tyufyakina-oi\Desktop\документы\презентация\9F2RR4NH1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653136"/>
            <a:ext cx="2736304" cy="17514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980728"/>
            <a:ext cx="53716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b="1" dirty="0" smtClean="0">
                <a:latin typeface="+mj-lt"/>
              </a:rPr>
              <a:t>На базе «</a:t>
            </a:r>
            <a:r>
              <a:rPr lang="ru-RU" b="1" dirty="0" err="1" smtClean="0">
                <a:latin typeface="+mj-lt"/>
              </a:rPr>
              <a:t>Мэйкерспэйс</a:t>
            </a:r>
            <a:r>
              <a:rPr lang="ru-RU" b="1" dirty="0" smtClean="0">
                <a:latin typeface="+mj-lt"/>
              </a:rPr>
              <a:t>» проводятся </a:t>
            </a:r>
            <a:r>
              <a:rPr lang="ru-RU" b="1" dirty="0" err="1" smtClean="0">
                <a:latin typeface="+mj-lt"/>
              </a:rPr>
              <a:t>узкотематические</a:t>
            </a:r>
            <a:r>
              <a:rPr lang="ru-RU" b="1" dirty="0" smtClean="0">
                <a:latin typeface="+mj-lt"/>
              </a:rPr>
              <a:t> мероприятия на темы</a:t>
            </a:r>
            <a:r>
              <a:rPr lang="ru-RU" dirty="0" smtClean="0">
                <a:latin typeface="+mj-lt"/>
              </a:rPr>
              <a:t>:</a:t>
            </a:r>
          </a:p>
          <a:p>
            <a:pPr>
              <a:buClr>
                <a:srgbClr val="FF0000"/>
              </a:buClr>
            </a:pPr>
            <a:endParaRPr lang="ru-RU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1600" dirty="0" smtClean="0"/>
              <a:t>Аддитивные технологии;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3D моделирование;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Изготовление печатных плат. </a:t>
            </a:r>
            <a:endParaRPr lang="ru-RU" sz="1600" dirty="0"/>
          </a:p>
        </p:txBody>
      </p:sp>
      <p:pic>
        <p:nvPicPr>
          <p:cNvPr id="8" name="Picture 7" descr="https://avatars2.githubusercontent.com/u/10708979?s=400&amp;amp;v=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08720"/>
            <a:ext cx="1941609" cy="1941609"/>
          </a:xfrm>
          <a:prstGeom prst="rect">
            <a:avLst/>
          </a:prstGeom>
          <a:noFill/>
        </p:spPr>
      </p:pic>
      <p:pic>
        <p:nvPicPr>
          <p:cNvPr id="9" name="Picture 9" descr="https://pp.userapi.com/c837339/v837339205/3d08d/HPXA-SrlQ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653136"/>
            <a:ext cx="3024336" cy="17970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3649" y="2852936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b="1" dirty="0" smtClean="0">
                <a:latin typeface="+mj-lt"/>
              </a:rPr>
              <a:t>Успешные проекты «</a:t>
            </a:r>
            <a:r>
              <a:rPr lang="ru-RU" b="1" dirty="0" err="1" smtClean="0">
                <a:latin typeface="+mj-lt"/>
              </a:rPr>
              <a:t>Мэйкерспэйс</a:t>
            </a:r>
            <a:r>
              <a:rPr lang="ru-RU" b="1" dirty="0" smtClean="0">
                <a:latin typeface="+mj-lt"/>
              </a:rPr>
              <a:t>»</a:t>
            </a:r>
            <a:r>
              <a:rPr lang="ru-RU" dirty="0" smtClean="0">
                <a:latin typeface="+mj-lt"/>
              </a:rPr>
              <a:t>:</a:t>
            </a:r>
          </a:p>
          <a:p>
            <a:pPr>
              <a:buClr>
                <a:srgbClr val="FF0000"/>
              </a:buClr>
            </a:pPr>
            <a:endParaRPr lang="ru-RU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Проект «</a:t>
            </a:r>
            <a:r>
              <a:rPr lang="ru-RU" sz="1600" dirty="0" err="1" smtClean="0"/>
              <a:t>Экзоскелет</a:t>
            </a:r>
            <a:r>
              <a:rPr lang="ru-RU" sz="1600" dirty="0" smtClean="0"/>
              <a:t> «Стаханов»;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Проект «</a:t>
            </a:r>
            <a:r>
              <a:rPr lang="ru-RU" sz="1600" dirty="0" err="1" smtClean="0"/>
              <a:t>I-Talk</a:t>
            </a:r>
            <a:r>
              <a:rPr lang="ru-RU" sz="1600" dirty="0" smtClean="0"/>
              <a:t>»;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Проект «Умный тонометр».</a:t>
            </a:r>
          </a:p>
          <a:p>
            <a:pPr>
              <a:buClr>
                <a:srgbClr val="FF0000"/>
              </a:buClr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691680" y="260648"/>
            <a:ext cx="4392488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И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нформационная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 поддержка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4221088"/>
            <a:ext cx="615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b="1" dirty="0" smtClean="0">
                <a:solidFill>
                  <a:srgbClr val="C00000"/>
                </a:solidFill>
              </a:rPr>
              <a:t>За 2018 год «Инвестиционный портал города Перми» посетило более 23 000 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875474"/>
            <a:ext cx="8136905" cy="104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259632" y="2132856"/>
            <a:ext cx="3226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latin typeface="+mj-lt"/>
                <a:cs typeface="Arial" pitchFamily="34" charset="0"/>
              </a:rPr>
              <a:t>http://invest.gorodperm.ru/</a:t>
            </a:r>
            <a:endParaRPr lang="ru-RU" sz="2000" b="1" u="sng" dirty="0">
              <a:latin typeface="+mj-lt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636912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dirty="0" smtClean="0"/>
              <a:t>Актуальная информация о мерах поддержки малого и среднего предпринимательства;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/>
              <a:t> План торгов земельных участков;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/>
              <a:t> Реестр инвестиционных площадок;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/>
              <a:t> Сервис «Налоговый калькулятор».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013176"/>
            <a:ext cx="62646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270d6a8b21adf9b0f43b76a5eba986c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oat of Arms of Per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632"/>
            <a:ext cx="576064" cy="72008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88640"/>
            <a:ext cx="439002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Финансовая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241D"/>
                </a:solidFill>
                <a:effectLst/>
                <a:uLnTx/>
                <a:uFillTx/>
                <a:latin typeface="PT Serif" charset="0"/>
                <a:ea typeface="PT Serif" charset="0"/>
                <a:cs typeface="PT Serif" charset="0"/>
              </a:rPr>
              <a:t> поддержка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84784"/>
            <a:ext cx="664857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rgbClr val="C00000"/>
                </a:solidFill>
                <a:ea typeface="PT Serif" pitchFamily="18" charset="-52"/>
                <a:cs typeface="PT Serif" pitchFamily="18" charset="-52"/>
              </a:rPr>
              <a:t>Субсидии субъектам МСП на возмещение части затрат, связанных с осуществлением ими предпринимательской деятельности:</a:t>
            </a:r>
          </a:p>
          <a:p>
            <a:pPr>
              <a:lnSpc>
                <a:spcPts val="1800"/>
              </a:lnSpc>
            </a:pPr>
            <a:endParaRPr lang="ru-RU" sz="2000" b="1" dirty="0" smtClean="0">
              <a:solidFill>
                <a:srgbClr val="C00000"/>
              </a:solidFill>
              <a:ea typeface="PT Serif" pitchFamily="18" charset="-52"/>
              <a:cs typeface="PT Serif" pitchFamily="18" charset="-5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Благодаря информационной и консультационной поддержке 11 проектов пермских предпринимателей в 2018 году получили субсидии на общую сумму более 56 миллионов рублей;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/>
              <a:t> В 2019 году для участия в конкурсе было направлено 40 заявок от субъектов МСП. 13 предпринимателей из Перми допущены к участию в конкурсе.</a:t>
            </a:r>
          </a:p>
        </p:txBody>
      </p:sp>
      <p:pic>
        <p:nvPicPr>
          <p:cNvPr id="12" name="Picture 4" descr="http://expertgroup.kz/wp-content/uploads/2014/03/oborudovanie-300x1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25144"/>
            <a:ext cx="2526596" cy="1440160"/>
          </a:xfrm>
          <a:prstGeom prst="rect">
            <a:avLst/>
          </a:prstGeom>
          <a:noFill/>
        </p:spPr>
      </p:pic>
      <p:pic>
        <p:nvPicPr>
          <p:cNvPr id="16" name="Picture 4" descr="http://www.biznes-idei.com/wp-content/uploads/32-768x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509120"/>
            <a:ext cx="2701005" cy="1929289"/>
          </a:xfrm>
          <a:prstGeom prst="rect">
            <a:avLst/>
          </a:prstGeom>
          <a:noFill/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653136"/>
            <a:ext cx="2168756" cy="1549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654</Words>
  <Application>Microsoft Office PowerPoint</Application>
  <PresentationFormat>Экран (4:3)</PresentationFormat>
  <Paragraphs>121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Тюфякина</dc:creator>
  <cp:lastModifiedBy>Тюфякина</cp:lastModifiedBy>
  <cp:revision>297</cp:revision>
  <dcterms:created xsi:type="dcterms:W3CDTF">2019-03-13T06:38:03Z</dcterms:created>
  <dcterms:modified xsi:type="dcterms:W3CDTF">2019-04-05T05:10:36Z</dcterms:modified>
</cp:coreProperties>
</file>